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Write this last. Three sentences: the goal, what you found, what you propose and the price.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Crawl the site first. Pick three findings a business owner will understand. Appendix B turns technical names into plain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Two or three goals, with numbers the client can check. Take the baseline in week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Three phases, so the client sees progress early. Say what they receive in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Name one person who can approve changes, and list the access you need. Be honest here. Clients trust you more for saying that no one can promise a ranking.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A start date and a month-by-month plan. Do not overstate how fast SEO moves.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Say what arrives each month and when.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Put the price next to the work it covers. State the currency and whether tax is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Two or three lines, and one real result with a number and a date. No adjectives.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fill this in: One clear next step is easier to say yes to than a menu.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182880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SEO PROPOSAL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6766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6600" b="1">
                <a:solidFill>
                  <a:srgbClr val="0A263F"/>
                </a:solidFill>
                <a:latin typeface="Calibri"/>
              </a:rPr>
              <a:t>SEO proposal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200400"/>
            <a:ext cx="67665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0A263F"/>
                </a:solidFill>
                <a:latin typeface="Calibri"/>
              </a:rPr>
              <a:t>for </a:t>
            </a:r>
            <a:r>
              <a:rPr sz="34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9" name="Freeform 8"/>
          <p:cNvSpPr/>
          <p:nvPr/>
        </p:nvSpPr>
        <p:spPr>
          <a:xfrm>
            <a:off x="841248" y="3990171"/>
            <a:ext cx="5120640" cy="135628"/>
          </a:xfrm>
          <a:custGeom>
            <a:avLst/>
            <a:gdLst/>
            <a:ahLst/>
            <a:cxnLst/>
            <a:rect l="l" t="t" r="r" b="b"/>
            <a:pathLst>
              <a:path w="5120640" h="135628">
                <a:moveTo>
                  <a:pt x="0" y="94932"/>
                </a:moveTo>
                <a:lnTo>
                  <a:pt x="128016" y="105232"/>
                </a:lnTo>
                <a:lnTo>
                  <a:pt x="256032" y="114714"/>
                </a:lnTo>
                <a:lnTo>
                  <a:pt x="384047" y="122872"/>
                </a:lnTo>
                <a:lnTo>
                  <a:pt x="512064" y="129276"/>
                </a:lnTo>
                <a:lnTo>
                  <a:pt x="640080" y="133595"/>
                </a:lnTo>
                <a:lnTo>
                  <a:pt x="768095" y="135628"/>
                </a:lnTo>
                <a:lnTo>
                  <a:pt x="896112" y="135305"/>
                </a:lnTo>
                <a:lnTo>
                  <a:pt x="1024128" y="132701"/>
                </a:lnTo>
                <a:lnTo>
                  <a:pt x="1152144" y="128019"/>
                </a:lnTo>
                <a:lnTo>
                  <a:pt x="1280160" y="121580"/>
                </a:lnTo>
                <a:lnTo>
                  <a:pt x="1408176" y="113797"/>
                </a:lnTo>
                <a:lnTo>
                  <a:pt x="1536191" y="105143"/>
                </a:lnTo>
                <a:lnTo>
                  <a:pt x="1664208" y="96118"/>
                </a:lnTo>
                <a:lnTo>
                  <a:pt x="1792224" y="87211"/>
                </a:lnTo>
                <a:lnTo>
                  <a:pt x="1920240" y="78869"/>
                </a:lnTo>
                <a:lnTo>
                  <a:pt x="2048255" y="71462"/>
                </a:lnTo>
                <a:lnTo>
                  <a:pt x="2176272" y="65264"/>
                </a:lnTo>
                <a:lnTo>
                  <a:pt x="2304288" y="60431"/>
                </a:lnTo>
                <a:lnTo>
                  <a:pt x="2432303" y="56995"/>
                </a:lnTo>
                <a:lnTo>
                  <a:pt x="2560320" y="54871"/>
                </a:lnTo>
                <a:lnTo>
                  <a:pt x="2688336" y="53860"/>
                </a:lnTo>
                <a:lnTo>
                  <a:pt x="2816351" y="53678"/>
                </a:lnTo>
                <a:lnTo>
                  <a:pt x="2944367" y="53974"/>
                </a:lnTo>
                <a:lnTo>
                  <a:pt x="3072383" y="54369"/>
                </a:lnTo>
                <a:lnTo>
                  <a:pt x="3200400" y="54486"/>
                </a:lnTo>
                <a:lnTo>
                  <a:pt x="3328415" y="53982"/>
                </a:lnTo>
                <a:lnTo>
                  <a:pt x="3456432" y="52583"/>
                </a:lnTo>
                <a:lnTo>
                  <a:pt x="3584448" y="50104"/>
                </a:lnTo>
                <a:lnTo>
                  <a:pt x="3712464" y="46471"/>
                </a:lnTo>
                <a:lnTo>
                  <a:pt x="3840480" y="41727"/>
                </a:lnTo>
                <a:lnTo>
                  <a:pt x="3968496" y="36034"/>
                </a:lnTo>
                <a:lnTo>
                  <a:pt x="4096511" y="29663"/>
                </a:lnTo>
                <a:lnTo>
                  <a:pt x="4224527" y="22973"/>
                </a:lnTo>
                <a:lnTo>
                  <a:pt x="4352544" y="16389"/>
                </a:lnTo>
                <a:lnTo>
                  <a:pt x="4480560" y="10367"/>
                </a:lnTo>
                <a:lnTo>
                  <a:pt x="4608576" y="5362"/>
                </a:lnTo>
                <a:lnTo>
                  <a:pt x="4736592" y="1790"/>
                </a:lnTo>
                <a:lnTo>
                  <a:pt x="4864607" y="0"/>
                </a:lnTo>
                <a:lnTo>
                  <a:pt x="4992623" y="241"/>
                </a:lnTo>
                <a:lnTo>
                  <a:pt x="5120640" y="2641"/>
                </a:lnTo>
              </a:path>
            </a:pathLst>
          </a:custGeom>
          <a:noFill/>
          <a:ln w="5334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526280"/>
            <a:ext cx="6400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rgbClr val="626268"/>
                </a:solidFill>
                <a:latin typeface="Calibri"/>
              </a:rPr>
              <a:t>Prepared by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name or agency]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[Date]</a:t>
            </a:r>
            <a:r>
              <a:rPr sz="1600" b="0">
                <a:solidFill>
                  <a:srgbClr val="626268"/>
                </a:solidFill>
                <a:latin typeface="Calibri"/>
              </a:rPr>
              <a:t>   |   Valid until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[date]</a:t>
            </a:r>
          </a:p>
        </p:txBody>
      </p:sp>
      <p:pic>
        <p:nvPicPr>
          <p:cNvPr id="11" name="cover-card" descr="cover-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502920"/>
            <a:ext cx="5577840" cy="5387896"/>
          </a:xfrm>
          <a:prstGeom prst="rect">
            <a:avLst/>
          </a:prstGeom>
        </p:spPr>
      </p:pic>
      <p:pic>
        <p:nvPicPr>
          <p:cNvPr id="12" name="Note (delete me)" descr="note-fi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0" y="5486400"/>
            <a:ext cx="2671762" cy="11525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296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02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The short version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4393692" cy="135628"/>
          </a:xfrm>
          <a:custGeom>
            <a:avLst/>
            <a:gdLst/>
            <a:ahLst/>
            <a:cxnLst/>
            <a:rect l="l" t="t" r="r" b="b"/>
            <a:pathLst>
              <a:path w="4393692" h="135628">
                <a:moveTo>
                  <a:pt x="0" y="94932"/>
                </a:moveTo>
                <a:lnTo>
                  <a:pt x="109842" y="105232"/>
                </a:lnTo>
                <a:lnTo>
                  <a:pt x="219684" y="114714"/>
                </a:lnTo>
                <a:lnTo>
                  <a:pt x="329526" y="122872"/>
                </a:lnTo>
                <a:lnTo>
                  <a:pt x="439369" y="129276"/>
                </a:lnTo>
                <a:lnTo>
                  <a:pt x="549211" y="133595"/>
                </a:lnTo>
                <a:lnTo>
                  <a:pt x="659053" y="135628"/>
                </a:lnTo>
                <a:lnTo>
                  <a:pt x="768896" y="135305"/>
                </a:lnTo>
                <a:lnTo>
                  <a:pt x="878738" y="132701"/>
                </a:lnTo>
                <a:lnTo>
                  <a:pt x="988580" y="128019"/>
                </a:lnTo>
                <a:lnTo>
                  <a:pt x="1098422" y="121580"/>
                </a:lnTo>
                <a:lnTo>
                  <a:pt x="1208265" y="113797"/>
                </a:lnTo>
                <a:lnTo>
                  <a:pt x="1318107" y="105143"/>
                </a:lnTo>
                <a:lnTo>
                  <a:pt x="1427949" y="96118"/>
                </a:lnTo>
                <a:lnTo>
                  <a:pt x="1537792" y="87211"/>
                </a:lnTo>
                <a:lnTo>
                  <a:pt x="1647634" y="78869"/>
                </a:lnTo>
                <a:lnTo>
                  <a:pt x="1757476" y="71462"/>
                </a:lnTo>
                <a:lnTo>
                  <a:pt x="1867319" y="65264"/>
                </a:lnTo>
                <a:lnTo>
                  <a:pt x="1977161" y="60431"/>
                </a:lnTo>
                <a:lnTo>
                  <a:pt x="2087003" y="56995"/>
                </a:lnTo>
                <a:lnTo>
                  <a:pt x="2196846" y="54871"/>
                </a:lnTo>
                <a:lnTo>
                  <a:pt x="2306688" y="53860"/>
                </a:lnTo>
                <a:lnTo>
                  <a:pt x="2416530" y="53678"/>
                </a:lnTo>
                <a:lnTo>
                  <a:pt x="2526372" y="53974"/>
                </a:lnTo>
                <a:lnTo>
                  <a:pt x="2636215" y="54369"/>
                </a:lnTo>
                <a:lnTo>
                  <a:pt x="2746057" y="54486"/>
                </a:lnTo>
                <a:lnTo>
                  <a:pt x="2855899" y="53982"/>
                </a:lnTo>
                <a:lnTo>
                  <a:pt x="2965742" y="52583"/>
                </a:lnTo>
                <a:lnTo>
                  <a:pt x="3075584" y="50104"/>
                </a:lnTo>
                <a:lnTo>
                  <a:pt x="3185426" y="46471"/>
                </a:lnTo>
                <a:lnTo>
                  <a:pt x="3295268" y="41727"/>
                </a:lnTo>
                <a:lnTo>
                  <a:pt x="3405111" y="36034"/>
                </a:lnTo>
                <a:lnTo>
                  <a:pt x="3514953" y="29663"/>
                </a:lnTo>
                <a:lnTo>
                  <a:pt x="3624795" y="22973"/>
                </a:lnTo>
                <a:lnTo>
                  <a:pt x="3734638" y="16389"/>
                </a:lnTo>
                <a:lnTo>
                  <a:pt x="3844480" y="10367"/>
                </a:lnTo>
                <a:lnTo>
                  <a:pt x="3954322" y="5362"/>
                </a:lnTo>
                <a:lnTo>
                  <a:pt x="4064165" y="1790"/>
                </a:lnTo>
                <a:lnTo>
                  <a:pt x="4174007" y="0"/>
                </a:lnTo>
                <a:lnTo>
                  <a:pt x="4283849" y="241"/>
                </a:lnTo>
                <a:lnTo>
                  <a:pt x="4393692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011680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011680"/>
            <a:ext cx="182880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SECTION 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606040"/>
            <a:ext cx="658368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[Client name]</a:t>
            </a:r>
            <a:r>
              <a:rPr sz="2500" b="0">
                <a:solidFill>
                  <a:srgbClr val="171717"/>
                </a:solidFill>
                <a:latin typeface="Calibri"/>
              </a:rPr>
              <a:t> wants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[the goal in the client's words, such as more enquiries from Google]</a:t>
            </a:r>
            <a:r>
              <a:rPr sz="2500" b="0">
                <a:solidFill>
                  <a:srgbClr val="171717"/>
                </a:solidFill>
                <a:latin typeface="Calibri"/>
              </a:rPr>
              <a:t>. Today,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[one line from the audit, such as "14 pages are hidden from Google by mistake"]</a:t>
            </a:r>
            <a:r>
              <a:rPr sz="2500" b="0">
                <a:solidFill>
                  <a:srgbClr val="171717"/>
                </a:solidFill>
                <a:latin typeface="Calibri"/>
              </a:rPr>
              <a:t>. We propose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[what you will do]</a:t>
            </a:r>
            <a:r>
              <a:rPr sz="2500" b="0">
                <a:solidFill>
                  <a:srgbClr val="171717"/>
                </a:solidFill>
                <a:latin typeface="Calibri"/>
              </a:rPr>
              <a:t> over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[number]</a:t>
            </a:r>
            <a:r>
              <a:rPr sz="2500" b="0">
                <a:solidFill>
                  <a:srgbClr val="171717"/>
                </a:solidFill>
                <a:latin typeface="Calibri"/>
              </a:rPr>
              <a:t> months so that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[the result the client cares about]</a:t>
            </a:r>
            <a:r>
              <a:rPr sz="2500" b="0">
                <a:solidFill>
                  <a:srgbClr val="171717"/>
                </a:solidFill>
                <a:latin typeface="Calibri"/>
              </a:rPr>
              <a:t>. The investment is </a:t>
            </a:r>
            <a:r>
              <a:rPr sz="2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[price]</a:t>
            </a:r>
            <a:r>
              <a:rPr sz="2500" b="0">
                <a:solidFill>
                  <a:srgbClr val="171717"/>
                </a:solidFill>
                <a:latin typeface="Calibri"/>
              </a:rPr>
              <a:t> a month.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79" y="2011680"/>
            <a:ext cx="3593592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55279" y="2267712"/>
            <a:ext cx="82296" cy="67665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221284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THE GOAL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51460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[What the client wants]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55279" y="3383280"/>
            <a:ext cx="3593592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955279" y="3639312"/>
            <a:ext cx="82296" cy="67665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358444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THE OFFER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88620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[What you will do, and for how long]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5279" y="4754880"/>
            <a:ext cx="3593592" cy="118872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955279" y="5010912"/>
            <a:ext cx="82296" cy="67665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21040" y="495604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THE PRICE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21040" y="5257800"/>
            <a:ext cx="3108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[Price]</a:t>
            </a:r>
            <a:r>
              <a:rPr sz="1700" b="1">
                <a:solidFill>
                  <a:srgbClr val="0A263F"/>
                </a:solidFill>
                <a:latin typeface="Calibri"/>
              </a:rPr>
              <a:t> a month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03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Where you are now: audit snapshot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8270748" cy="135628"/>
          </a:xfrm>
          <a:custGeom>
            <a:avLst/>
            <a:gdLst/>
            <a:ahLst/>
            <a:cxnLst/>
            <a:rect l="l" t="t" r="r" b="b"/>
            <a:pathLst>
              <a:path w="8270748" h="135628">
                <a:moveTo>
                  <a:pt x="0" y="94932"/>
                </a:moveTo>
                <a:lnTo>
                  <a:pt x="206768" y="105232"/>
                </a:lnTo>
                <a:lnTo>
                  <a:pt x="413537" y="114714"/>
                </a:lnTo>
                <a:lnTo>
                  <a:pt x="620306" y="122872"/>
                </a:lnTo>
                <a:lnTo>
                  <a:pt x="827074" y="129276"/>
                </a:lnTo>
                <a:lnTo>
                  <a:pt x="1033843" y="133595"/>
                </a:lnTo>
                <a:lnTo>
                  <a:pt x="1240612" y="135628"/>
                </a:lnTo>
                <a:lnTo>
                  <a:pt x="1447380" y="135305"/>
                </a:lnTo>
                <a:lnTo>
                  <a:pt x="1654149" y="132701"/>
                </a:lnTo>
                <a:lnTo>
                  <a:pt x="1860918" y="128019"/>
                </a:lnTo>
                <a:lnTo>
                  <a:pt x="2067687" y="121580"/>
                </a:lnTo>
                <a:lnTo>
                  <a:pt x="2274455" y="113797"/>
                </a:lnTo>
                <a:lnTo>
                  <a:pt x="2481224" y="105143"/>
                </a:lnTo>
                <a:lnTo>
                  <a:pt x="2687993" y="96118"/>
                </a:lnTo>
                <a:lnTo>
                  <a:pt x="2894761" y="87211"/>
                </a:lnTo>
                <a:lnTo>
                  <a:pt x="3101530" y="78869"/>
                </a:lnTo>
                <a:lnTo>
                  <a:pt x="3308299" y="71462"/>
                </a:lnTo>
                <a:lnTo>
                  <a:pt x="3515067" y="65264"/>
                </a:lnTo>
                <a:lnTo>
                  <a:pt x="3721836" y="60431"/>
                </a:lnTo>
                <a:lnTo>
                  <a:pt x="3928605" y="56995"/>
                </a:lnTo>
                <a:lnTo>
                  <a:pt x="4135374" y="54871"/>
                </a:lnTo>
                <a:lnTo>
                  <a:pt x="4342142" y="53860"/>
                </a:lnTo>
                <a:lnTo>
                  <a:pt x="4548911" y="53678"/>
                </a:lnTo>
                <a:lnTo>
                  <a:pt x="4755680" y="53974"/>
                </a:lnTo>
                <a:lnTo>
                  <a:pt x="4962448" y="54369"/>
                </a:lnTo>
                <a:lnTo>
                  <a:pt x="5169217" y="54486"/>
                </a:lnTo>
                <a:lnTo>
                  <a:pt x="5375986" y="53982"/>
                </a:lnTo>
                <a:lnTo>
                  <a:pt x="5582754" y="52583"/>
                </a:lnTo>
                <a:lnTo>
                  <a:pt x="5789523" y="50104"/>
                </a:lnTo>
                <a:lnTo>
                  <a:pt x="5996292" y="46471"/>
                </a:lnTo>
                <a:lnTo>
                  <a:pt x="6203061" y="41727"/>
                </a:lnTo>
                <a:lnTo>
                  <a:pt x="6409829" y="36034"/>
                </a:lnTo>
                <a:lnTo>
                  <a:pt x="6616598" y="29663"/>
                </a:lnTo>
                <a:lnTo>
                  <a:pt x="6823367" y="22973"/>
                </a:lnTo>
                <a:lnTo>
                  <a:pt x="7030135" y="16389"/>
                </a:lnTo>
                <a:lnTo>
                  <a:pt x="7236904" y="10367"/>
                </a:lnTo>
                <a:lnTo>
                  <a:pt x="7443673" y="5362"/>
                </a:lnTo>
                <a:lnTo>
                  <a:pt x="7650441" y="1790"/>
                </a:lnTo>
                <a:lnTo>
                  <a:pt x="7857210" y="0"/>
                </a:lnTo>
                <a:lnTo>
                  <a:pt x="8063979" y="241"/>
                </a:lnTo>
                <a:lnTo>
                  <a:pt x="8270748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626268"/>
                </a:solidFill>
                <a:latin typeface="Calibri"/>
              </a:rPr>
              <a:t>We crawled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[web address]</a:t>
            </a:r>
            <a:r>
              <a:rPr sz="1600" b="0">
                <a:solidFill>
                  <a:srgbClr val="626268"/>
                </a:solidFill>
                <a:latin typeface="Calibri"/>
              </a:rPr>
              <a:t> on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[date]</a:t>
            </a:r>
            <a:r>
              <a:rPr sz="1600" b="0">
                <a:solidFill>
                  <a:srgbClr val="626268"/>
                </a:solidFill>
                <a:latin typeface="Calibri"/>
              </a:rPr>
              <a:t>. This is what we found.</a:t>
            </a:r>
          </a:p>
        </p:txBody>
      </p:sp>
      <p:sp>
        <p:nvSpPr>
          <p:cNvPr id="12" name="Oval 11"/>
          <p:cNvSpPr/>
          <p:nvPr/>
        </p:nvSpPr>
        <p:spPr>
          <a:xfrm>
            <a:off x="731519" y="2240280"/>
            <a:ext cx="3200400" cy="3200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005839" y="2514600"/>
            <a:ext cx="2651761" cy="2651760"/>
          </a:xfrm>
          <a:custGeom>
            <a:avLst/>
            <a:gdLst/>
            <a:ahLst/>
            <a:cxnLst/>
            <a:rect l="l" t="t" r="r" b="b"/>
            <a:pathLst>
              <a:path w="2651761" h="2651760">
                <a:moveTo>
                  <a:pt x="1325881" y="0"/>
                </a:moveTo>
                <a:lnTo>
                  <a:pt x="1395272" y="1817"/>
                </a:lnTo>
                <a:lnTo>
                  <a:pt x="1464473" y="7263"/>
                </a:lnTo>
                <a:lnTo>
                  <a:pt x="1533294" y="16323"/>
                </a:lnTo>
                <a:lnTo>
                  <a:pt x="1601546" y="28973"/>
                </a:lnTo>
                <a:lnTo>
                  <a:pt x="1669043" y="45178"/>
                </a:lnTo>
                <a:lnTo>
                  <a:pt x="1735600" y="64893"/>
                </a:lnTo>
                <a:lnTo>
                  <a:pt x="1801033" y="88064"/>
                </a:lnTo>
                <a:lnTo>
                  <a:pt x="1865164" y="114628"/>
                </a:lnTo>
                <a:lnTo>
                  <a:pt x="1927817" y="144512"/>
                </a:lnTo>
                <a:lnTo>
                  <a:pt x="1988820" y="177634"/>
                </a:lnTo>
                <a:lnTo>
                  <a:pt x="2048007" y="213903"/>
                </a:lnTo>
                <a:lnTo>
                  <a:pt x="2105213" y="253220"/>
                </a:lnTo>
                <a:lnTo>
                  <a:pt x="2160284" y="295477"/>
                </a:lnTo>
                <a:lnTo>
                  <a:pt x="2213067" y="340559"/>
                </a:lnTo>
                <a:lnTo>
                  <a:pt x="2263419" y="388341"/>
                </a:lnTo>
                <a:lnTo>
                  <a:pt x="2311201" y="438693"/>
                </a:lnTo>
                <a:lnTo>
                  <a:pt x="2356283" y="491476"/>
                </a:lnTo>
                <a:lnTo>
                  <a:pt x="2398540" y="546547"/>
                </a:lnTo>
                <a:lnTo>
                  <a:pt x="2437857" y="603753"/>
                </a:lnTo>
                <a:lnTo>
                  <a:pt x="2474126" y="662940"/>
                </a:lnTo>
                <a:lnTo>
                  <a:pt x="2507248" y="723943"/>
                </a:lnTo>
                <a:lnTo>
                  <a:pt x="2537132" y="786596"/>
                </a:lnTo>
                <a:lnTo>
                  <a:pt x="2563696" y="850727"/>
                </a:lnTo>
                <a:lnTo>
                  <a:pt x="2586867" y="916160"/>
                </a:lnTo>
                <a:lnTo>
                  <a:pt x="2606582" y="982717"/>
                </a:lnTo>
                <a:lnTo>
                  <a:pt x="2622787" y="1050214"/>
                </a:lnTo>
                <a:lnTo>
                  <a:pt x="2635437" y="1118466"/>
                </a:lnTo>
                <a:lnTo>
                  <a:pt x="2644497" y="1187287"/>
                </a:lnTo>
                <a:lnTo>
                  <a:pt x="2649943" y="1256488"/>
                </a:lnTo>
                <a:lnTo>
                  <a:pt x="2651761" y="1325880"/>
                </a:lnTo>
                <a:lnTo>
                  <a:pt x="2649943" y="1395271"/>
                </a:lnTo>
                <a:lnTo>
                  <a:pt x="2644497" y="1464472"/>
                </a:lnTo>
                <a:lnTo>
                  <a:pt x="2635437" y="1533293"/>
                </a:lnTo>
                <a:lnTo>
                  <a:pt x="2622787" y="1601545"/>
                </a:lnTo>
                <a:lnTo>
                  <a:pt x="2606582" y="1669042"/>
                </a:lnTo>
                <a:lnTo>
                  <a:pt x="2586867" y="1735599"/>
                </a:lnTo>
                <a:lnTo>
                  <a:pt x="2563696" y="1801032"/>
                </a:lnTo>
                <a:lnTo>
                  <a:pt x="2537132" y="1865163"/>
                </a:lnTo>
                <a:lnTo>
                  <a:pt x="2507248" y="1927816"/>
                </a:lnTo>
                <a:lnTo>
                  <a:pt x="2474126" y="1988820"/>
                </a:lnTo>
                <a:lnTo>
                  <a:pt x="2437857" y="2048006"/>
                </a:lnTo>
                <a:lnTo>
                  <a:pt x="2398540" y="2105212"/>
                </a:lnTo>
                <a:lnTo>
                  <a:pt x="2356283" y="2160283"/>
                </a:lnTo>
                <a:lnTo>
                  <a:pt x="2311201" y="2213066"/>
                </a:lnTo>
                <a:lnTo>
                  <a:pt x="2263419" y="2263418"/>
                </a:lnTo>
                <a:lnTo>
                  <a:pt x="2213067" y="2311200"/>
                </a:lnTo>
                <a:lnTo>
                  <a:pt x="2160284" y="2356282"/>
                </a:lnTo>
                <a:lnTo>
                  <a:pt x="2105213" y="2398539"/>
                </a:lnTo>
                <a:lnTo>
                  <a:pt x="2048007" y="2437856"/>
                </a:lnTo>
                <a:lnTo>
                  <a:pt x="1988820" y="2474125"/>
                </a:lnTo>
                <a:lnTo>
                  <a:pt x="1927817" y="2507247"/>
                </a:lnTo>
                <a:lnTo>
                  <a:pt x="1865164" y="2537131"/>
                </a:lnTo>
                <a:lnTo>
                  <a:pt x="1801033" y="2563695"/>
                </a:lnTo>
                <a:lnTo>
                  <a:pt x="1735600" y="2586866"/>
                </a:lnTo>
                <a:lnTo>
                  <a:pt x="1669043" y="2606581"/>
                </a:lnTo>
                <a:lnTo>
                  <a:pt x="1601546" y="2622786"/>
                </a:lnTo>
                <a:lnTo>
                  <a:pt x="1533294" y="2635436"/>
                </a:lnTo>
                <a:lnTo>
                  <a:pt x="1464473" y="2644496"/>
                </a:lnTo>
                <a:lnTo>
                  <a:pt x="1395272" y="2649942"/>
                </a:lnTo>
                <a:lnTo>
                  <a:pt x="1325881" y="2651760"/>
                </a:lnTo>
                <a:lnTo>
                  <a:pt x="1256489" y="2649942"/>
                </a:lnTo>
                <a:lnTo>
                  <a:pt x="1187288" y="2644496"/>
                </a:lnTo>
                <a:lnTo>
                  <a:pt x="1118467" y="2635436"/>
                </a:lnTo>
                <a:lnTo>
                  <a:pt x="1050215" y="2622786"/>
                </a:lnTo>
                <a:lnTo>
                  <a:pt x="982718" y="2606581"/>
                </a:lnTo>
                <a:lnTo>
                  <a:pt x="916161" y="2586866"/>
                </a:lnTo>
                <a:lnTo>
                  <a:pt x="850728" y="2563695"/>
                </a:lnTo>
                <a:lnTo>
                  <a:pt x="786597" y="2537131"/>
                </a:lnTo>
                <a:lnTo>
                  <a:pt x="723944" y="2507247"/>
                </a:lnTo>
                <a:lnTo>
                  <a:pt x="662941" y="2474125"/>
                </a:lnTo>
                <a:lnTo>
                  <a:pt x="603754" y="2437856"/>
                </a:lnTo>
                <a:lnTo>
                  <a:pt x="546548" y="2398539"/>
                </a:lnTo>
                <a:lnTo>
                  <a:pt x="491477" y="2356282"/>
                </a:lnTo>
                <a:lnTo>
                  <a:pt x="438694" y="2311200"/>
                </a:lnTo>
                <a:lnTo>
                  <a:pt x="388342" y="2263418"/>
                </a:lnTo>
                <a:lnTo>
                  <a:pt x="340560" y="2213066"/>
                </a:lnTo>
                <a:lnTo>
                  <a:pt x="295478" y="2160283"/>
                </a:lnTo>
                <a:lnTo>
                  <a:pt x="253221" y="2105212"/>
                </a:lnTo>
                <a:lnTo>
                  <a:pt x="213904" y="2048006"/>
                </a:lnTo>
                <a:lnTo>
                  <a:pt x="177635" y="1988820"/>
                </a:lnTo>
                <a:lnTo>
                  <a:pt x="144513" y="1927816"/>
                </a:lnTo>
                <a:lnTo>
                  <a:pt x="114629" y="1865163"/>
                </a:lnTo>
                <a:lnTo>
                  <a:pt x="88065" y="1801032"/>
                </a:lnTo>
                <a:lnTo>
                  <a:pt x="64894" y="1735599"/>
                </a:lnTo>
                <a:lnTo>
                  <a:pt x="45179" y="1669042"/>
                </a:lnTo>
                <a:lnTo>
                  <a:pt x="28974" y="1601545"/>
                </a:lnTo>
                <a:lnTo>
                  <a:pt x="16324" y="1533293"/>
                </a:lnTo>
                <a:lnTo>
                  <a:pt x="7264" y="1464472"/>
                </a:lnTo>
                <a:lnTo>
                  <a:pt x="1818" y="1395271"/>
                </a:lnTo>
                <a:lnTo>
                  <a:pt x="0" y="1325880"/>
                </a:lnTo>
                <a:lnTo>
                  <a:pt x="1818" y="1256488"/>
                </a:lnTo>
                <a:lnTo>
                  <a:pt x="7264" y="1187287"/>
                </a:lnTo>
                <a:lnTo>
                  <a:pt x="16324" y="1118466"/>
                </a:lnTo>
                <a:lnTo>
                  <a:pt x="28974" y="1050214"/>
                </a:lnTo>
                <a:lnTo>
                  <a:pt x="45179" y="982717"/>
                </a:lnTo>
                <a:lnTo>
                  <a:pt x="64894" y="916160"/>
                </a:lnTo>
                <a:lnTo>
                  <a:pt x="88065" y="850727"/>
                </a:lnTo>
                <a:lnTo>
                  <a:pt x="114629" y="786596"/>
                </a:lnTo>
                <a:lnTo>
                  <a:pt x="144513" y="723943"/>
                </a:lnTo>
                <a:lnTo>
                  <a:pt x="177635" y="662940"/>
                </a:lnTo>
                <a:lnTo>
                  <a:pt x="213904" y="603753"/>
                </a:lnTo>
                <a:lnTo>
                  <a:pt x="253221" y="546547"/>
                </a:lnTo>
                <a:lnTo>
                  <a:pt x="295478" y="491476"/>
                </a:lnTo>
                <a:lnTo>
                  <a:pt x="340560" y="438693"/>
                </a:lnTo>
                <a:lnTo>
                  <a:pt x="388342" y="388341"/>
                </a:lnTo>
                <a:lnTo>
                  <a:pt x="438694" y="340559"/>
                </a:lnTo>
                <a:lnTo>
                  <a:pt x="491477" y="295477"/>
                </a:lnTo>
                <a:lnTo>
                  <a:pt x="546548" y="253220"/>
                </a:lnTo>
                <a:lnTo>
                  <a:pt x="603754" y="213903"/>
                </a:lnTo>
                <a:lnTo>
                  <a:pt x="662941" y="177634"/>
                </a:lnTo>
                <a:lnTo>
                  <a:pt x="723944" y="144512"/>
                </a:lnTo>
                <a:lnTo>
                  <a:pt x="786597" y="114628"/>
                </a:lnTo>
                <a:lnTo>
                  <a:pt x="850728" y="88064"/>
                </a:lnTo>
                <a:lnTo>
                  <a:pt x="916161" y="64893"/>
                </a:lnTo>
                <a:lnTo>
                  <a:pt x="982718" y="45178"/>
                </a:lnTo>
                <a:lnTo>
                  <a:pt x="1050215" y="28973"/>
                </a:lnTo>
                <a:lnTo>
                  <a:pt x="1118467" y="16323"/>
                </a:lnTo>
                <a:lnTo>
                  <a:pt x="1187288" y="7263"/>
                </a:lnTo>
                <a:lnTo>
                  <a:pt x="1256489" y="1817"/>
                </a:lnTo>
                <a:lnTo>
                  <a:pt x="1325880" y="0"/>
                </a:lnTo>
                <a:lnTo>
                  <a:pt x="1325880" y="320040"/>
                </a:lnTo>
                <a:lnTo>
                  <a:pt x="1273239" y="321418"/>
                </a:lnTo>
                <a:lnTo>
                  <a:pt x="1220742" y="325550"/>
                </a:lnTo>
                <a:lnTo>
                  <a:pt x="1168532" y="332423"/>
                </a:lnTo>
                <a:lnTo>
                  <a:pt x="1116755" y="342020"/>
                </a:lnTo>
                <a:lnTo>
                  <a:pt x="1065550" y="354313"/>
                </a:lnTo>
                <a:lnTo>
                  <a:pt x="1015059" y="369269"/>
                </a:lnTo>
                <a:lnTo>
                  <a:pt x="965420" y="386847"/>
                </a:lnTo>
                <a:lnTo>
                  <a:pt x="916769" y="406999"/>
                </a:lnTo>
                <a:lnTo>
                  <a:pt x="869239" y="429669"/>
                </a:lnTo>
                <a:lnTo>
                  <a:pt x="822961" y="454797"/>
                </a:lnTo>
                <a:lnTo>
                  <a:pt x="778061" y="482311"/>
                </a:lnTo>
                <a:lnTo>
                  <a:pt x="734663" y="512138"/>
                </a:lnTo>
                <a:lnTo>
                  <a:pt x="692885" y="544195"/>
                </a:lnTo>
                <a:lnTo>
                  <a:pt x="652842" y="578395"/>
                </a:lnTo>
                <a:lnTo>
                  <a:pt x="614644" y="614643"/>
                </a:lnTo>
                <a:lnTo>
                  <a:pt x="578396" y="652841"/>
                </a:lnTo>
                <a:lnTo>
                  <a:pt x="544196" y="692884"/>
                </a:lnTo>
                <a:lnTo>
                  <a:pt x="512139" y="734662"/>
                </a:lnTo>
                <a:lnTo>
                  <a:pt x="482312" y="778060"/>
                </a:lnTo>
                <a:lnTo>
                  <a:pt x="454798" y="822960"/>
                </a:lnTo>
                <a:lnTo>
                  <a:pt x="429670" y="869238"/>
                </a:lnTo>
                <a:lnTo>
                  <a:pt x="407000" y="916768"/>
                </a:lnTo>
                <a:lnTo>
                  <a:pt x="386848" y="965419"/>
                </a:lnTo>
                <a:lnTo>
                  <a:pt x="369270" y="1015058"/>
                </a:lnTo>
                <a:lnTo>
                  <a:pt x="354314" y="1065549"/>
                </a:lnTo>
                <a:lnTo>
                  <a:pt x="342021" y="1116754"/>
                </a:lnTo>
                <a:lnTo>
                  <a:pt x="332424" y="1168531"/>
                </a:lnTo>
                <a:lnTo>
                  <a:pt x="325551" y="1220741"/>
                </a:lnTo>
                <a:lnTo>
                  <a:pt x="321419" y="1273238"/>
                </a:lnTo>
                <a:lnTo>
                  <a:pt x="320040" y="1325880"/>
                </a:lnTo>
                <a:lnTo>
                  <a:pt x="321419" y="1378521"/>
                </a:lnTo>
                <a:lnTo>
                  <a:pt x="325551" y="1431018"/>
                </a:lnTo>
                <a:lnTo>
                  <a:pt x="332424" y="1483228"/>
                </a:lnTo>
                <a:lnTo>
                  <a:pt x="342021" y="1535005"/>
                </a:lnTo>
                <a:lnTo>
                  <a:pt x="354314" y="1586210"/>
                </a:lnTo>
                <a:lnTo>
                  <a:pt x="369270" y="1636701"/>
                </a:lnTo>
                <a:lnTo>
                  <a:pt x="386848" y="1686340"/>
                </a:lnTo>
                <a:lnTo>
                  <a:pt x="407000" y="1734991"/>
                </a:lnTo>
                <a:lnTo>
                  <a:pt x="429670" y="1782521"/>
                </a:lnTo>
                <a:lnTo>
                  <a:pt x="454798" y="1828800"/>
                </a:lnTo>
                <a:lnTo>
                  <a:pt x="482312" y="1873699"/>
                </a:lnTo>
                <a:lnTo>
                  <a:pt x="512139" y="1917097"/>
                </a:lnTo>
                <a:lnTo>
                  <a:pt x="544196" y="1958875"/>
                </a:lnTo>
                <a:lnTo>
                  <a:pt x="578396" y="1998918"/>
                </a:lnTo>
                <a:lnTo>
                  <a:pt x="614644" y="2037116"/>
                </a:lnTo>
                <a:lnTo>
                  <a:pt x="652842" y="2073364"/>
                </a:lnTo>
                <a:lnTo>
                  <a:pt x="692885" y="2107564"/>
                </a:lnTo>
                <a:lnTo>
                  <a:pt x="734663" y="2139621"/>
                </a:lnTo>
                <a:lnTo>
                  <a:pt x="778061" y="2169448"/>
                </a:lnTo>
                <a:lnTo>
                  <a:pt x="822961" y="2196962"/>
                </a:lnTo>
                <a:lnTo>
                  <a:pt x="869239" y="2222090"/>
                </a:lnTo>
                <a:lnTo>
                  <a:pt x="916769" y="2244760"/>
                </a:lnTo>
                <a:lnTo>
                  <a:pt x="965420" y="2264912"/>
                </a:lnTo>
                <a:lnTo>
                  <a:pt x="1015059" y="2282490"/>
                </a:lnTo>
                <a:lnTo>
                  <a:pt x="1065550" y="2297446"/>
                </a:lnTo>
                <a:lnTo>
                  <a:pt x="1116755" y="2309739"/>
                </a:lnTo>
                <a:lnTo>
                  <a:pt x="1168532" y="2319336"/>
                </a:lnTo>
                <a:lnTo>
                  <a:pt x="1220742" y="2326209"/>
                </a:lnTo>
                <a:lnTo>
                  <a:pt x="1273239" y="2330341"/>
                </a:lnTo>
                <a:lnTo>
                  <a:pt x="1325881" y="2331720"/>
                </a:lnTo>
                <a:lnTo>
                  <a:pt x="1378522" y="2330341"/>
                </a:lnTo>
                <a:lnTo>
                  <a:pt x="1431019" y="2326209"/>
                </a:lnTo>
                <a:lnTo>
                  <a:pt x="1483229" y="2319336"/>
                </a:lnTo>
                <a:lnTo>
                  <a:pt x="1535006" y="2309739"/>
                </a:lnTo>
                <a:lnTo>
                  <a:pt x="1586211" y="2297446"/>
                </a:lnTo>
                <a:lnTo>
                  <a:pt x="1636702" y="2282490"/>
                </a:lnTo>
                <a:lnTo>
                  <a:pt x="1686341" y="2264912"/>
                </a:lnTo>
                <a:lnTo>
                  <a:pt x="1734992" y="2244760"/>
                </a:lnTo>
                <a:lnTo>
                  <a:pt x="1782522" y="2222090"/>
                </a:lnTo>
                <a:lnTo>
                  <a:pt x="1828800" y="2196962"/>
                </a:lnTo>
                <a:lnTo>
                  <a:pt x="1873700" y="2169448"/>
                </a:lnTo>
                <a:lnTo>
                  <a:pt x="1917098" y="2139621"/>
                </a:lnTo>
                <a:lnTo>
                  <a:pt x="1958876" y="2107564"/>
                </a:lnTo>
                <a:lnTo>
                  <a:pt x="1998919" y="2073364"/>
                </a:lnTo>
                <a:lnTo>
                  <a:pt x="2037117" y="2037116"/>
                </a:lnTo>
                <a:lnTo>
                  <a:pt x="2073365" y="1998918"/>
                </a:lnTo>
                <a:lnTo>
                  <a:pt x="2107565" y="1958875"/>
                </a:lnTo>
                <a:lnTo>
                  <a:pt x="2139622" y="1917097"/>
                </a:lnTo>
                <a:lnTo>
                  <a:pt x="2169449" y="1873699"/>
                </a:lnTo>
                <a:lnTo>
                  <a:pt x="2196963" y="1828800"/>
                </a:lnTo>
                <a:lnTo>
                  <a:pt x="2222091" y="1782521"/>
                </a:lnTo>
                <a:lnTo>
                  <a:pt x="2244761" y="1734991"/>
                </a:lnTo>
                <a:lnTo>
                  <a:pt x="2264913" y="1686340"/>
                </a:lnTo>
                <a:lnTo>
                  <a:pt x="2282491" y="1636701"/>
                </a:lnTo>
                <a:lnTo>
                  <a:pt x="2297447" y="1586210"/>
                </a:lnTo>
                <a:lnTo>
                  <a:pt x="2309740" y="1535005"/>
                </a:lnTo>
                <a:lnTo>
                  <a:pt x="2319337" y="1483228"/>
                </a:lnTo>
                <a:lnTo>
                  <a:pt x="2326210" y="1431018"/>
                </a:lnTo>
                <a:lnTo>
                  <a:pt x="2330342" y="1378521"/>
                </a:lnTo>
                <a:lnTo>
                  <a:pt x="2331721" y="1325880"/>
                </a:lnTo>
                <a:lnTo>
                  <a:pt x="2330342" y="1273238"/>
                </a:lnTo>
                <a:lnTo>
                  <a:pt x="2326210" y="1220741"/>
                </a:lnTo>
                <a:lnTo>
                  <a:pt x="2319337" y="1168531"/>
                </a:lnTo>
                <a:lnTo>
                  <a:pt x="2309740" y="1116754"/>
                </a:lnTo>
                <a:lnTo>
                  <a:pt x="2297447" y="1065549"/>
                </a:lnTo>
                <a:lnTo>
                  <a:pt x="2282491" y="1015058"/>
                </a:lnTo>
                <a:lnTo>
                  <a:pt x="2264913" y="965419"/>
                </a:lnTo>
                <a:lnTo>
                  <a:pt x="2244761" y="916768"/>
                </a:lnTo>
                <a:lnTo>
                  <a:pt x="2222091" y="869238"/>
                </a:lnTo>
                <a:lnTo>
                  <a:pt x="2196963" y="822960"/>
                </a:lnTo>
                <a:lnTo>
                  <a:pt x="2169449" y="778060"/>
                </a:lnTo>
                <a:lnTo>
                  <a:pt x="2139622" y="734662"/>
                </a:lnTo>
                <a:lnTo>
                  <a:pt x="2107565" y="692884"/>
                </a:lnTo>
                <a:lnTo>
                  <a:pt x="2073365" y="652841"/>
                </a:lnTo>
                <a:lnTo>
                  <a:pt x="2037117" y="614643"/>
                </a:lnTo>
                <a:lnTo>
                  <a:pt x="1998919" y="578395"/>
                </a:lnTo>
                <a:lnTo>
                  <a:pt x="1958876" y="544195"/>
                </a:lnTo>
                <a:lnTo>
                  <a:pt x="1917098" y="512138"/>
                </a:lnTo>
                <a:lnTo>
                  <a:pt x="1873700" y="482311"/>
                </a:lnTo>
                <a:lnTo>
                  <a:pt x="1828800" y="454797"/>
                </a:lnTo>
                <a:lnTo>
                  <a:pt x="1782522" y="429669"/>
                </a:lnTo>
                <a:lnTo>
                  <a:pt x="1734992" y="406999"/>
                </a:lnTo>
                <a:lnTo>
                  <a:pt x="1686341" y="386847"/>
                </a:lnTo>
                <a:lnTo>
                  <a:pt x="1636702" y="369269"/>
                </a:lnTo>
                <a:lnTo>
                  <a:pt x="1586211" y="354313"/>
                </a:lnTo>
                <a:lnTo>
                  <a:pt x="1535006" y="342020"/>
                </a:lnTo>
                <a:lnTo>
                  <a:pt x="1483229" y="332423"/>
                </a:lnTo>
                <a:lnTo>
                  <a:pt x="1431019" y="325550"/>
                </a:lnTo>
                <a:lnTo>
                  <a:pt x="1378522" y="321418"/>
                </a:lnTo>
                <a:lnTo>
                  <a:pt x="1325881" y="320040"/>
                </a:lnTo>
                <a:close/>
              </a:path>
            </a:pathLst>
          </a:custGeom>
          <a:solidFill>
            <a:srgbClr val="E9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424092" y="2514600"/>
            <a:ext cx="2233460" cy="2651568"/>
          </a:xfrm>
          <a:custGeom>
            <a:avLst/>
            <a:gdLst/>
            <a:ahLst/>
            <a:cxnLst/>
            <a:rect l="l" t="t" r="r" b="b"/>
            <a:pathLst>
              <a:path w="2233460" h="2651568">
                <a:moveTo>
                  <a:pt x="907628" y="0"/>
                </a:moveTo>
                <a:lnTo>
                  <a:pt x="977393" y="1836"/>
                </a:lnTo>
                <a:lnTo>
                  <a:pt x="1046966" y="7341"/>
                </a:lnTo>
                <a:lnTo>
                  <a:pt x="1116153" y="16500"/>
                </a:lnTo>
                <a:lnTo>
                  <a:pt x="1184762" y="29286"/>
                </a:lnTo>
                <a:lnTo>
                  <a:pt x="1252603" y="45665"/>
                </a:lnTo>
                <a:lnTo>
                  <a:pt x="1319488" y="65590"/>
                </a:lnTo>
                <a:lnTo>
                  <a:pt x="1385232" y="89008"/>
                </a:lnTo>
                <a:lnTo>
                  <a:pt x="1449653" y="115852"/>
                </a:lnTo>
                <a:lnTo>
                  <a:pt x="1512572" y="146049"/>
                </a:lnTo>
                <a:lnTo>
                  <a:pt x="1573815" y="179515"/>
                </a:lnTo>
                <a:lnTo>
                  <a:pt x="1633212" y="216157"/>
                </a:lnTo>
                <a:lnTo>
                  <a:pt x="1690599" y="255873"/>
                </a:lnTo>
                <a:lnTo>
                  <a:pt x="1745816" y="298554"/>
                </a:lnTo>
                <a:lnTo>
                  <a:pt x="1798712" y="344082"/>
                </a:lnTo>
                <a:lnTo>
                  <a:pt x="1849138" y="392329"/>
                </a:lnTo>
                <a:lnTo>
                  <a:pt x="1896956" y="443164"/>
                </a:lnTo>
                <a:lnTo>
                  <a:pt x="1942033" y="496444"/>
                </a:lnTo>
                <a:lnTo>
                  <a:pt x="1984243" y="552022"/>
                </a:lnTo>
                <a:lnTo>
                  <a:pt x="2023471" y="609744"/>
                </a:lnTo>
                <a:lnTo>
                  <a:pt x="2059607" y="669450"/>
                </a:lnTo>
                <a:lnTo>
                  <a:pt x="2092552" y="730975"/>
                </a:lnTo>
                <a:lnTo>
                  <a:pt x="2122214" y="794148"/>
                </a:lnTo>
                <a:lnTo>
                  <a:pt x="2148510" y="858794"/>
                </a:lnTo>
                <a:lnTo>
                  <a:pt x="2171368" y="924735"/>
                </a:lnTo>
                <a:lnTo>
                  <a:pt x="2190725" y="991787"/>
                </a:lnTo>
                <a:lnTo>
                  <a:pt x="2206527" y="1059764"/>
                </a:lnTo>
                <a:lnTo>
                  <a:pt x="2218730" y="1128479"/>
                </a:lnTo>
                <a:lnTo>
                  <a:pt x="2227301" y="1197741"/>
                </a:lnTo>
                <a:lnTo>
                  <a:pt x="2232215" y="1267358"/>
                </a:lnTo>
                <a:lnTo>
                  <a:pt x="2233460" y="1337137"/>
                </a:lnTo>
                <a:lnTo>
                  <a:pt x="2231031" y="1406885"/>
                </a:lnTo>
                <a:lnTo>
                  <a:pt x="2224935" y="1476408"/>
                </a:lnTo>
                <a:lnTo>
                  <a:pt x="2215189" y="1545515"/>
                </a:lnTo>
                <a:lnTo>
                  <a:pt x="2201821" y="1614012"/>
                </a:lnTo>
                <a:lnTo>
                  <a:pt x="2184867" y="1681712"/>
                </a:lnTo>
                <a:lnTo>
                  <a:pt x="2164374" y="1748426"/>
                </a:lnTo>
                <a:lnTo>
                  <a:pt x="2140400" y="1813968"/>
                </a:lnTo>
                <a:lnTo>
                  <a:pt x="2113009" y="1878159"/>
                </a:lnTo>
                <a:lnTo>
                  <a:pt x="2082279" y="1940819"/>
                </a:lnTo>
                <a:lnTo>
                  <a:pt x="2048295" y="2001776"/>
                </a:lnTo>
                <a:lnTo>
                  <a:pt x="2011150" y="2060860"/>
                </a:lnTo>
                <a:lnTo>
                  <a:pt x="1970947" y="2117908"/>
                </a:lnTo>
                <a:lnTo>
                  <a:pt x="1927799" y="2172761"/>
                </a:lnTo>
                <a:lnTo>
                  <a:pt x="1881824" y="2225268"/>
                </a:lnTo>
                <a:lnTo>
                  <a:pt x="1833150" y="2275283"/>
                </a:lnTo>
                <a:lnTo>
                  <a:pt x="1781911" y="2322667"/>
                </a:lnTo>
                <a:lnTo>
                  <a:pt x="1728251" y="2367290"/>
                </a:lnTo>
                <a:lnTo>
                  <a:pt x="1672316" y="2409027"/>
                </a:lnTo>
                <a:lnTo>
                  <a:pt x="1614263" y="2447763"/>
                </a:lnTo>
                <a:lnTo>
                  <a:pt x="1554252" y="2483391"/>
                </a:lnTo>
                <a:lnTo>
                  <a:pt x="1492450" y="2515812"/>
                </a:lnTo>
                <a:lnTo>
                  <a:pt x="1429027" y="2544937"/>
                </a:lnTo>
                <a:lnTo>
                  <a:pt x="1364160" y="2570683"/>
                </a:lnTo>
                <a:lnTo>
                  <a:pt x="1298028" y="2592981"/>
                </a:lnTo>
                <a:lnTo>
                  <a:pt x="1230814" y="2611768"/>
                </a:lnTo>
                <a:lnTo>
                  <a:pt x="1162704" y="2626992"/>
                </a:lnTo>
                <a:lnTo>
                  <a:pt x="1093888" y="2638611"/>
                </a:lnTo>
                <a:lnTo>
                  <a:pt x="1024556" y="2646593"/>
                </a:lnTo>
                <a:lnTo>
                  <a:pt x="954900" y="2650917"/>
                </a:lnTo>
                <a:lnTo>
                  <a:pt x="885113" y="2651568"/>
                </a:lnTo>
                <a:lnTo>
                  <a:pt x="815388" y="2648547"/>
                </a:lnTo>
                <a:lnTo>
                  <a:pt x="745919" y="2641861"/>
                </a:lnTo>
                <a:lnTo>
                  <a:pt x="676898" y="2631529"/>
                </a:lnTo>
                <a:lnTo>
                  <a:pt x="608516" y="2617580"/>
                </a:lnTo>
                <a:lnTo>
                  <a:pt x="540963" y="2600052"/>
                </a:lnTo>
                <a:lnTo>
                  <a:pt x="474426" y="2578993"/>
                </a:lnTo>
                <a:lnTo>
                  <a:pt x="409089" y="2554463"/>
                </a:lnTo>
                <a:lnTo>
                  <a:pt x="345133" y="2526529"/>
                </a:lnTo>
                <a:lnTo>
                  <a:pt x="282736" y="2495268"/>
                </a:lnTo>
                <a:lnTo>
                  <a:pt x="222070" y="2460767"/>
                </a:lnTo>
                <a:lnTo>
                  <a:pt x="163304" y="2423121"/>
                </a:lnTo>
                <a:lnTo>
                  <a:pt x="106600" y="2382436"/>
                </a:lnTo>
                <a:lnTo>
                  <a:pt x="52115" y="2338824"/>
                </a:lnTo>
                <a:lnTo>
                  <a:pt x="0" y="2292404"/>
                </a:lnTo>
                <a:lnTo>
                  <a:pt x="219083" y="2059105"/>
                </a:lnTo>
                <a:lnTo>
                  <a:pt x="258618" y="2094320"/>
                </a:lnTo>
                <a:lnTo>
                  <a:pt x="299951" y="2127405"/>
                </a:lnTo>
                <a:lnTo>
                  <a:pt x="342968" y="2158270"/>
                </a:lnTo>
                <a:lnTo>
                  <a:pt x="387550" y="2186828"/>
                </a:lnTo>
                <a:lnTo>
                  <a:pt x="433572" y="2213002"/>
                </a:lnTo>
                <a:lnTo>
                  <a:pt x="480908" y="2236717"/>
                </a:lnTo>
                <a:lnTo>
                  <a:pt x="529426" y="2257908"/>
                </a:lnTo>
                <a:lnTo>
                  <a:pt x="578992" y="2276518"/>
                </a:lnTo>
                <a:lnTo>
                  <a:pt x="629468" y="2292493"/>
                </a:lnTo>
                <a:lnTo>
                  <a:pt x="680716" y="2305790"/>
                </a:lnTo>
                <a:lnTo>
                  <a:pt x="732591" y="2316373"/>
                </a:lnTo>
                <a:lnTo>
                  <a:pt x="784952" y="2324211"/>
                </a:lnTo>
                <a:lnTo>
                  <a:pt x="837653" y="2329283"/>
                </a:lnTo>
                <a:lnTo>
                  <a:pt x="890548" y="2331574"/>
                </a:lnTo>
                <a:lnTo>
                  <a:pt x="943489" y="2331080"/>
                </a:lnTo>
                <a:lnTo>
                  <a:pt x="996332" y="2327800"/>
                </a:lnTo>
                <a:lnTo>
                  <a:pt x="1048929" y="2321745"/>
                </a:lnTo>
                <a:lnTo>
                  <a:pt x="1101134" y="2312930"/>
                </a:lnTo>
                <a:lnTo>
                  <a:pt x="1152803" y="2301381"/>
                </a:lnTo>
                <a:lnTo>
                  <a:pt x="1203793" y="2287129"/>
                </a:lnTo>
                <a:lnTo>
                  <a:pt x="1253962" y="2270213"/>
                </a:lnTo>
                <a:lnTo>
                  <a:pt x="1303172" y="2250681"/>
                </a:lnTo>
                <a:lnTo>
                  <a:pt x="1351286" y="2228587"/>
                </a:lnTo>
                <a:lnTo>
                  <a:pt x="1398171" y="2203992"/>
                </a:lnTo>
                <a:lnTo>
                  <a:pt x="1443696" y="2176964"/>
                </a:lnTo>
                <a:lnTo>
                  <a:pt x="1487736" y="2147578"/>
                </a:lnTo>
                <a:lnTo>
                  <a:pt x="1530169" y="2115915"/>
                </a:lnTo>
                <a:lnTo>
                  <a:pt x="1570877" y="2082063"/>
                </a:lnTo>
                <a:lnTo>
                  <a:pt x="1609748" y="2046116"/>
                </a:lnTo>
                <a:lnTo>
                  <a:pt x="1646673" y="2008174"/>
                </a:lnTo>
                <a:lnTo>
                  <a:pt x="1681551" y="1968341"/>
                </a:lnTo>
                <a:lnTo>
                  <a:pt x="1714284" y="1926728"/>
                </a:lnTo>
                <a:lnTo>
                  <a:pt x="1744782" y="1883451"/>
                </a:lnTo>
                <a:lnTo>
                  <a:pt x="1772961" y="1838629"/>
                </a:lnTo>
                <a:lnTo>
                  <a:pt x="1798743" y="1792386"/>
                </a:lnTo>
                <a:lnTo>
                  <a:pt x="1822055" y="1744850"/>
                </a:lnTo>
                <a:lnTo>
                  <a:pt x="1842834" y="1696154"/>
                </a:lnTo>
                <a:lnTo>
                  <a:pt x="1861022" y="1646432"/>
                </a:lnTo>
                <a:lnTo>
                  <a:pt x="1876568" y="1595821"/>
                </a:lnTo>
                <a:lnTo>
                  <a:pt x="1889430" y="1544463"/>
                </a:lnTo>
                <a:lnTo>
                  <a:pt x="1899571" y="1492499"/>
                </a:lnTo>
                <a:lnTo>
                  <a:pt x="1906964" y="1440074"/>
                </a:lnTo>
                <a:lnTo>
                  <a:pt x="1911589" y="1387332"/>
                </a:lnTo>
                <a:lnTo>
                  <a:pt x="1913431" y="1334420"/>
                </a:lnTo>
                <a:lnTo>
                  <a:pt x="1912487" y="1281484"/>
                </a:lnTo>
                <a:lnTo>
                  <a:pt x="1908759" y="1228671"/>
                </a:lnTo>
                <a:lnTo>
                  <a:pt x="1902257" y="1176128"/>
                </a:lnTo>
                <a:lnTo>
                  <a:pt x="1893000" y="1123999"/>
                </a:lnTo>
                <a:lnTo>
                  <a:pt x="1881012" y="1072430"/>
                </a:lnTo>
                <a:lnTo>
                  <a:pt x="1866327" y="1021563"/>
                </a:lnTo>
                <a:lnTo>
                  <a:pt x="1848987" y="971539"/>
                </a:lnTo>
                <a:lnTo>
                  <a:pt x="1829038" y="922497"/>
                </a:lnTo>
                <a:lnTo>
                  <a:pt x="1806536" y="874572"/>
                </a:lnTo>
                <a:lnTo>
                  <a:pt x="1781543" y="827898"/>
                </a:lnTo>
                <a:lnTo>
                  <a:pt x="1754130" y="782604"/>
                </a:lnTo>
                <a:lnTo>
                  <a:pt x="1724371" y="738815"/>
                </a:lnTo>
                <a:lnTo>
                  <a:pt x="1692349" y="696652"/>
                </a:lnTo>
                <a:lnTo>
                  <a:pt x="1658152" y="656233"/>
                </a:lnTo>
                <a:lnTo>
                  <a:pt x="1621877" y="617669"/>
                </a:lnTo>
                <a:lnTo>
                  <a:pt x="1583622" y="581067"/>
                </a:lnTo>
                <a:lnTo>
                  <a:pt x="1543495" y="546529"/>
                </a:lnTo>
                <a:lnTo>
                  <a:pt x="1501606" y="514150"/>
                </a:lnTo>
                <a:lnTo>
                  <a:pt x="1458071" y="484021"/>
                </a:lnTo>
                <a:lnTo>
                  <a:pt x="1413011" y="456223"/>
                </a:lnTo>
                <a:lnTo>
                  <a:pt x="1366551" y="430836"/>
                </a:lnTo>
                <a:lnTo>
                  <a:pt x="1318819" y="407928"/>
                </a:lnTo>
                <a:lnTo>
                  <a:pt x="1269948" y="387563"/>
                </a:lnTo>
                <a:lnTo>
                  <a:pt x="1220073" y="369798"/>
                </a:lnTo>
                <a:lnTo>
                  <a:pt x="1169333" y="354682"/>
                </a:lnTo>
                <a:lnTo>
                  <a:pt x="1117867" y="342257"/>
                </a:lnTo>
                <a:lnTo>
                  <a:pt x="1065819" y="332557"/>
                </a:lnTo>
                <a:lnTo>
                  <a:pt x="1013333" y="325609"/>
                </a:lnTo>
                <a:lnTo>
                  <a:pt x="960553" y="321433"/>
                </a:lnTo>
                <a:lnTo>
                  <a:pt x="907628" y="320040"/>
                </a:lnTo>
                <a:close/>
              </a:path>
            </a:pathLst>
          </a:cu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17319" y="3383280"/>
            <a:ext cx="18288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44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[score]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411480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0">
                <a:solidFill>
                  <a:srgbClr val="626268"/>
                </a:solidFill>
                <a:latin typeface="Calibri"/>
              </a:rPr>
              <a:t>out of 100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0" y="2377440"/>
            <a:ext cx="2331720" cy="10972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43400" y="246888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[pages]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3017520"/>
            <a:ext cx="1920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latin typeface="Calibri"/>
              </a:rPr>
              <a:t>pages checked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29400" y="2377440"/>
            <a:ext cx="2331720" cy="10972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0" y="246888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[errors]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0" y="3017520"/>
            <a:ext cx="1920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latin typeface="Calibri"/>
              </a:rPr>
              <a:t>kinds of error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0" y="2377440"/>
            <a:ext cx="2331720" cy="10972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72600" y="246888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[warnings]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72600" y="3017520"/>
            <a:ext cx="1920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latin typeface="Calibri"/>
              </a:rPr>
              <a:t>kinds of warning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14800" y="3749039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TOP THREE FINDINGS</a:t>
            </a:r>
          </a:p>
        </p:txBody>
      </p:sp>
      <p:pic>
        <p:nvPicPr>
          <p:cNvPr id="27" name="Note (delete me)" descr="note-wi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3493008"/>
            <a:ext cx="2834640" cy="744186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4114800" y="4343400"/>
            <a:ext cx="7434072" cy="493776"/>
          </a:xfrm>
          <a:prstGeom prst="roundRect">
            <a:avLst>
              <a:gd name="adj" fmla="val 22222"/>
            </a:avLst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114800" y="4343400"/>
            <a:ext cx="82296" cy="49377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89120" y="4343400"/>
            <a:ext cx="45720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55F42"/>
                </a:solidFill>
                <a:latin typeface="Calibr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92040" y="4343400"/>
            <a:ext cx="649224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[Finding one, and why it matters to the business]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14800" y="4928616"/>
            <a:ext cx="7434072" cy="493776"/>
          </a:xfrm>
          <a:prstGeom prst="roundRect">
            <a:avLst>
              <a:gd name="adj" fmla="val 22222"/>
            </a:avLst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114800" y="4928616"/>
            <a:ext cx="82296" cy="49377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89120" y="4928616"/>
            <a:ext cx="45720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55F42"/>
                </a:solidFill>
                <a:latin typeface="Calibr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92040" y="4928616"/>
            <a:ext cx="649224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[Finding two, and why it matters]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114800" y="5513832"/>
            <a:ext cx="7434072" cy="493776"/>
          </a:xfrm>
          <a:prstGeom prst="roundRect">
            <a:avLst>
              <a:gd name="adj" fmla="val 22222"/>
            </a:avLst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14800" y="5513832"/>
            <a:ext cx="82296" cy="493776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89120" y="5513832"/>
            <a:ext cx="45720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55F42"/>
                </a:solidFill>
                <a:latin typeface="Calibri"/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92040" y="5513832"/>
            <a:ext cx="6492240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[Finding three, and why it matters]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14800" y="6144768"/>
            <a:ext cx="7406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626268"/>
                </a:solidFill>
                <a:latin typeface="Calibri"/>
              </a:rPr>
              <a:t>The full audit is attached: </a:t>
            </a:r>
            <a:r>
              <a:rPr sz="11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[file name or link]</a:t>
            </a:r>
            <a:r>
              <a:rPr sz="1100" b="0">
                <a:solidFill>
                  <a:srgbClr val="626268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04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Goals and how we will measure them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8513064" cy="135628"/>
          </a:xfrm>
          <a:custGeom>
            <a:avLst/>
            <a:gdLst/>
            <a:ahLst/>
            <a:cxnLst/>
            <a:rect l="l" t="t" r="r" b="b"/>
            <a:pathLst>
              <a:path w="8513064" h="135628">
                <a:moveTo>
                  <a:pt x="0" y="94932"/>
                </a:moveTo>
                <a:lnTo>
                  <a:pt x="212826" y="105232"/>
                </a:lnTo>
                <a:lnTo>
                  <a:pt x="425653" y="114714"/>
                </a:lnTo>
                <a:lnTo>
                  <a:pt x="638479" y="122872"/>
                </a:lnTo>
                <a:lnTo>
                  <a:pt x="851306" y="129276"/>
                </a:lnTo>
                <a:lnTo>
                  <a:pt x="1064133" y="133595"/>
                </a:lnTo>
                <a:lnTo>
                  <a:pt x="1276959" y="135628"/>
                </a:lnTo>
                <a:lnTo>
                  <a:pt x="1489786" y="135305"/>
                </a:lnTo>
                <a:lnTo>
                  <a:pt x="1702612" y="132701"/>
                </a:lnTo>
                <a:lnTo>
                  <a:pt x="1915439" y="128019"/>
                </a:lnTo>
                <a:lnTo>
                  <a:pt x="2128266" y="121580"/>
                </a:lnTo>
                <a:lnTo>
                  <a:pt x="2341092" y="113797"/>
                </a:lnTo>
                <a:lnTo>
                  <a:pt x="2553919" y="105143"/>
                </a:lnTo>
                <a:lnTo>
                  <a:pt x="2766745" y="96118"/>
                </a:lnTo>
                <a:lnTo>
                  <a:pt x="2979572" y="87211"/>
                </a:lnTo>
                <a:lnTo>
                  <a:pt x="3192399" y="78869"/>
                </a:lnTo>
                <a:lnTo>
                  <a:pt x="3405225" y="71462"/>
                </a:lnTo>
                <a:lnTo>
                  <a:pt x="3618052" y="65264"/>
                </a:lnTo>
                <a:lnTo>
                  <a:pt x="3830878" y="60431"/>
                </a:lnTo>
                <a:lnTo>
                  <a:pt x="4043705" y="56995"/>
                </a:lnTo>
                <a:lnTo>
                  <a:pt x="4256532" y="54871"/>
                </a:lnTo>
                <a:lnTo>
                  <a:pt x="4469358" y="53860"/>
                </a:lnTo>
                <a:lnTo>
                  <a:pt x="4682185" y="53678"/>
                </a:lnTo>
                <a:lnTo>
                  <a:pt x="4895011" y="53974"/>
                </a:lnTo>
                <a:lnTo>
                  <a:pt x="5107838" y="54369"/>
                </a:lnTo>
                <a:lnTo>
                  <a:pt x="5320665" y="54486"/>
                </a:lnTo>
                <a:lnTo>
                  <a:pt x="5533491" y="53982"/>
                </a:lnTo>
                <a:lnTo>
                  <a:pt x="5746318" y="52583"/>
                </a:lnTo>
                <a:lnTo>
                  <a:pt x="5959144" y="50104"/>
                </a:lnTo>
                <a:lnTo>
                  <a:pt x="6171971" y="46471"/>
                </a:lnTo>
                <a:lnTo>
                  <a:pt x="6384798" y="41727"/>
                </a:lnTo>
                <a:lnTo>
                  <a:pt x="6597624" y="36034"/>
                </a:lnTo>
                <a:lnTo>
                  <a:pt x="6810451" y="29663"/>
                </a:lnTo>
                <a:lnTo>
                  <a:pt x="7023277" y="22973"/>
                </a:lnTo>
                <a:lnTo>
                  <a:pt x="7236104" y="16389"/>
                </a:lnTo>
                <a:lnTo>
                  <a:pt x="7448931" y="10367"/>
                </a:lnTo>
                <a:lnTo>
                  <a:pt x="7661757" y="5362"/>
                </a:lnTo>
                <a:lnTo>
                  <a:pt x="7874584" y="1790"/>
                </a:lnTo>
                <a:lnTo>
                  <a:pt x="8087410" y="0"/>
                </a:lnTo>
                <a:lnTo>
                  <a:pt x="8300237" y="241"/>
                </a:lnTo>
                <a:lnTo>
                  <a:pt x="8513064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626268"/>
                </a:solidFill>
                <a:latin typeface="Calibri"/>
              </a:rPr>
              <a:t>We agree what success means before we start.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377440"/>
            <a:ext cx="3429000" cy="3749039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" y="2651760"/>
            <a:ext cx="502920" cy="73152"/>
          </a:xfrm>
          <a:prstGeom prst="rect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2880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[Goal 1]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6118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[Measure, such as clicks from Google in Search Console]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97280" y="425196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438912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466344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1663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F55F42"/>
                </a:solidFill>
                <a:latin typeface="Calibri"/>
              </a:rPr>
              <a:t>TARGET BY MONTH </a:t>
            </a:r>
            <a:r>
              <a:rPr sz="10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[6]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54406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2377440"/>
            <a:ext cx="3429000" cy="3749039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709160" y="2651760"/>
            <a:ext cx="502920" cy="73152"/>
          </a:xfrm>
          <a:prstGeom prst="rect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09160" y="2880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[Goal 2]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60" y="36118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[Measure]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09160" y="425196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9160" y="438912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TODAY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9160" y="466344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9160" y="51663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F55F42"/>
                </a:solidFill>
                <a:latin typeface="Calibri"/>
              </a:rPr>
              <a:t>TARGET BY MONTH </a:t>
            </a:r>
            <a:r>
              <a:rPr sz="10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[6]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4406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6720" y="2377440"/>
            <a:ext cx="3429000" cy="3749039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321040" y="2651760"/>
            <a:ext cx="502920" cy="73152"/>
          </a:xfrm>
          <a:prstGeom prst="rect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21040" y="2880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[Goal 3]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40" y="36118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[Measure]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21040" y="425196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21040" y="438912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TODAY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1040" y="4663440"/>
            <a:ext cx="2926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40" y="516636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F55F42"/>
                </a:solidFill>
                <a:latin typeface="Calibri"/>
              </a:rPr>
              <a:t>TARGET BY MONTH </a:t>
            </a:r>
            <a:r>
              <a:rPr sz="10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[6]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21040" y="54406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55F42"/>
                </a:solidFill>
                <a:highlight>
                  <a:srgbClr val="FFE27A"/>
                </a:highlight>
                <a:latin typeface="Calibri"/>
              </a:rPr>
              <a:t>[Number]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05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What we will do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3909060" cy="135628"/>
          </a:xfrm>
          <a:custGeom>
            <a:avLst/>
            <a:gdLst/>
            <a:ahLst/>
            <a:cxnLst/>
            <a:rect l="l" t="t" r="r" b="b"/>
            <a:pathLst>
              <a:path w="3909060" h="135628">
                <a:moveTo>
                  <a:pt x="0" y="94932"/>
                </a:moveTo>
                <a:lnTo>
                  <a:pt x="97726" y="105232"/>
                </a:lnTo>
                <a:lnTo>
                  <a:pt x="195453" y="114714"/>
                </a:lnTo>
                <a:lnTo>
                  <a:pt x="293179" y="122872"/>
                </a:lnTo>
                <a:lnTo>
                  <a:pt x="390906" y="129276"/>
                </a:lnTo>
                <a:lnTo>
                  <a:pt x="488632" y="133595"/>
                </a:lnTo>
                <a:lnTo>
                  <a:pt x="586359" y="135628"/>
                </a:lnTo>
                <a:lnTo>
                  <a:pt x="684085" y="135305"/>
                </a:lnTo>
                <a:lnTo>
                  <a:pt x="781812" y="132701"/>
                </a:lnTo>
                <a:lnTo>
                  <a:pt x="879538" y="128019"/>
                </a:lnTo>
                <a:lnTo>
                  <a:pt x="977265" y="121580"/>
                </a:lnTo>
                <a:lnTo>
                  <a:pt x="1074991" y="113797"/>
                </a:lnTo>
                <a:lnTo>
                  <a:pt x="1172718" y="105143"/>
                </a:lnTo>
                <a:lnTo>
                  <a:pt x="1270444" y="96118"/>
                </a:lnTo>
                <a:lnTo>
                  <a:pt x="1368171" y="87211"/>
                </a:lnTo>
                <a:lnTo>
                  <a:pt x="1465897" y="78869"/>
                </a:lnTo>
                <a:lnTo>
                  <a:pt x="1563624" y="71462"/>
                </a:lnTo>
                <a:lnTo>
                  <a:pt x="1661350" y="65264"/>
                </a:lnTo>
                <a:lnTo>
                  <a:pt x="1759077" y="60431"/>
                </a:lnTo>
                <a:lnTo>
                  <a:pt x="1856803" y="56995"/>
                </a:lnTo>
                <a:lnTo>
                  <a:pt x="1954530" y="54871"/>
                </a:lnTo>
                <a:lnTo>
                  <a:pt x="2052256" y="53860"/>
                </a:lnTo>
                <a:lnTo>
                  <a:pt x="2149983" y="53678"/>
                </a:lnTo>
                <a:lnTo>
                  <a:pt x="2247709" y="53974"/>
                </a:lnTo>
                <a:lnTo>
                  <a:pt x="2345436" y="54369"/>
                </a:lnTo>
                <a:lnTo>
                  <a:pt x="2443162" y="54486"/>
                </a:lnTo>
                <a:lnTo>
                  <a:pt x="2540889" y="53982"/>
                </a:lnTo>
                <a:lnTo>
                  <a:pt x="2638615" y="52583"/>
                </a:lnTo>
                <a:lnTo>
                  <a:pt x="2736342" y="50104"/>
                </a:lnTo>
                <a:lnTo>
                  <a:pt x="2834068" y="46471"/>
                </a:lnTo>
                <a:lnTo>
                  <a:pt x="2931795" y="41727"/>
                </a:lnTo>
                <a:lnTo>
                  <a:pt x="3029521" y="36034"/>
                </a:lnTo>
                <a:lnTo>
                  <a:pt x="3127248" y="29663"/>
                </a:lnTo>
                <a:lnTo>
                  <a:pt x="3224974" y="22973"/>
                </a:lnTo>
                <a:lnTo>
                  <a:pt x="3322701" y="16389"/>
                </a:lnTo>
                <a:lnTo>
                  <a:pt x="3420427" y="10367"/>
                </a:lnTo>
                <a:lnTo>
                  <a:pt x="3518154" y="5362"/>
                </a:lnTo>
                <a:lnTo>
                  <a:pt x="3615880" y="1790"/>
                </a:lnTo>
                <a:lnTo>
                  <a:pt x="3713607" y="0"/>
                </a:lnTo>
                <a:lnTo>
                  <a:pt x="3811333" y="241"/>
                </a:lnTo>
                <a:lnTo>
                  <a:pt x="3909060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626268"/>
                </a:solidFill>
                <a:latin typeface="Calibri"/>
              </a:rPr>
              <a:t>The work is in three phases.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017520"/>
            <a:ext cx="3429000" cy="315468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97280" y="3291839"/>
            <a:ext cx="132588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291839"/>
            <a:ext cx="132588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MONTH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749039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Fix the basics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434840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[Fix the errors from the audit: broken pages, hidden pages, titles, redirects]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97280" y="521208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53492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YOU RECEIVE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605272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[A fixed-issues list and a new crawl to prove it]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2560320"/>
            <a:ext cx="3429000" cy="361188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709160" y="2834639"/>
            <a:ext cx="173736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9160" y="2834639"/>
            <a:ext cx="173736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A263F"/>
                </a:solidFill>
                <a:latin typeface="Calibri"/>
              </a:rPr>
              <a:t>MONTHS 2 TO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3291839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Improve key pages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9160" y="3977639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[Rewrite titles and copy on the [number] pages that matter most]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09160" y="521208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9160" y="53492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YOU RECEIVE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09160" y="5605272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[Updated pages and a before and after report]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0" y="2103120"/>
            <a:ext cx="3429000" cy="406908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321040" y="2377439"/>
            <a:ext cx="173736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21040" y="2377439"/>
            <a:ext cx="1737360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A263F"/>
                </a:solidFill>
                <a:latin typeface="Calibri"/>
              </a:rPr>
              <a:t>MONTH 4 ONWARD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1040" y="2834639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Grow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1040" y="3520439"/>
            <a:ext cx="292608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[New pages, internal links, fixes for new problems]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321040" y="5212080"/>
            <a:ext cx="2880360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21040" y="5349240"/>
            <a:ext cx="2926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626268"/>
                </a:solidFill>
                <a:latin typeface="Calibri"/>
              </a:rPr>
              <a:t>YOU RECEIVE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1040" y="5605272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[A monthly progress report]</a:t>
            </a:r>
          </a:p>
        </p:txBody>
      </p:sp>
      <p:pic>
        <p:nvPicPr>
          <p:cNvPr id="36" name="Note (delete me)" descr="note-ea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240280"/>
            <a:ext cx="2651760" cy="9029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06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What we need, and what is not included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9482328" cy="135628"/>
          </a:xfrm>
          <a:custGeom>
            <a:avLst/>
            <a:gdLst/>
            <a:ahLst/>
            <a:cxnLst/>
            <a:rect l="l" t="t" r="r" b="b"/>
            <a:pathLst>
              <a:path w="9482328" h="135628">
                <a:moveTo>
                  <a:pt x="0" y="94932"/>
                </a:moveTo>
                <a:lnTo>
                  <a:pt x="237058" y="105232"/>
                </a:lnTo>
                <a:lnTo>
                  <a:pt x="474116" y="114714"/>
                </a:lnTo>
                <a:lnTo>
                  <a:pt x="711174" y="122872"/>
                </a:lnTo>
                <a:lnTo>
                  <a:pt x="948232" y="129276"/>
                </a:lnTo>
                <a:lnTo>
                  <a:pt x="1185291" y="133595"/>
                </a:lnTo>
                <a:lnTo>
                  <a:pt x="1422349" y="135628"/>
                </a:lnTo>
                <a:lnTo>
                  <a:pt x="1659407" y="135305"/>
                </a:lnTo>
                <a:lnTo>
                  <a:pt x="1896465" y="132701"/>
                </a:lnTo>
                <a:lnTo>
                  <a:pt x="2133523" y="128019"/>
                </a:lnTo>
                <a:lnTo>
                  <a:pt x="2370582" y="121580"/>
                </a:lnTo>
                <a:lnTo>
                  <a:pt x="2607640" y="113797"/>
                </a:lnTo>
                <a:lnTo>
                  <a:pt x="2844698" y="105143"/>
                </a:lnTo>
                <a:lnTo>
                  <a:pt x="3081756" y="96118"/>
                </a:lnTo>
                <a:lnTo>
                  <a:pt x="3318814" y="87211"/>
                </a:lnTo>
                <a:lnTo>
                  <a:pt x="3555873" y="78869"/>
                </a:lnTo>
                <a:lnTo>
                  <a:pt x="3792931" y="71462"/>
                </a:lnTo>
                <a:lnTo>
                  <a:pt x="4029989" y="65264"/>
                </a:lnTo>
                <a:lnTo>
                  <a:pt x="4267047" y="60431"/>
                </a:lnTo>
                <a:lnTo>
                  <a:pt x="4504105" y="56995"/>
                </a:lnTo>
                <a:lnTo>
                  <a:pt x="4741164" y="54871"/>
                </a:lnTo>
                <a:lnTo>
                  <a:pt x="4978222" y="53860"/>
                </a:lnTo>
                <a:lnTo>
                  <a:pt x="5215280" y="53678"/>
                </a:lnTo>
                <a:lnTo>
                  <a:pt x="5452338" y="53974"/>
                </a:lnTo>
                <a:lnTo>
                  <a:pt x="5689396" y="54369"/>
                </a:lnTo>
                <a:lnTo>
                  <a:pt x="5926455" y="54486"/>
                </a:lnTo>
                <a:lnTo>
                  <a:pt x="6163513" y="53982"/>
                </a:lnTo>
                <a:lnTo>
                  <a:pt x="6400571" y="52583"/>
                </a:lnTo>
                <a:lnTo>
                  <a:pt x="6637629" y="50104"/>
                </a:lnTo>
                <a:lnTo>
                  <a:pt x="6874687" y="46471"/>
                </a:lnTo>
                <a:lnTo>
                  <a:pt x="7111746" y="41727"/>
                </a:lnTo>
                <a:lnTo>
                  <a:pt x="7348804" y="36034"/>
                </a:lnTo>
                <a:lnTo>
                  <a:pt x="7585862" y="29663"/>
                </a:lnTo>
                <a:lnTo>
                  <a:pt x="7822920" y="22973"/>
                </a:lnTo>
                <a:lnTo>
                  <a:pt x="8059978" y="16389"/>
                </a:lnTo>
                <a:lnTo>
                  <a:pt x="8297037" y="10367"/>
                </a:lnTo>
                <a:lnTo>
                  <a:pt x="8534095" y="5362"/>
                </a:lnTo>
                <a:lnTo>
                  <a:pt x="8771153" y="1790"/>
                </a:lnTo>
                <a:lnTo>
                  <a:pt x="9008211" y="0"/>
                </a:lnTo>
                <a:lnTo>
                  <a:pt x="9245269" y="241"/>
                </a:lnTo>
                <a:lnTo>
                  <a:pt x="9482328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103120"/>
            <a:ext cx="5285232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43000" y="2423160"/>
            <a:ext cx="502920" cy="502920"/>
          </a:xfrm>
          <a:prstGeom prst="ellipse">
            <a:avLst/>
          </a:prstGeom>
          <a:solidFill>
            <a:srgbClr val="2F7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42316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28800" y="2423160"/>
            <a:ext cx="40233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0A263F"/>
                </a:solidFill>
                <a:latin typeface="Calibri"/>
              </a:rPr>
              <a:t>What we need from you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246120"/>
            <a:ext cx="466344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[Access to Google Search Console, analytics and the website]</a:t>
            </a:r>
            <a:r>
              <a:rPr sz="1900" b="0">
                <a:solidFill>
                  <a:srgbClr val="171717"/>
                </a:solidFill>
                <a:latin typeface="Calibri"/>
              </a:rPr>
              <a:t>. </a:t>
            </a:r>
            <a:r>
              <a:rPr sz="19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[One person who can approve changes within [3] working days]</a:t>
            </a:r>
            <a:r>
              <a:rPr sz="1900" b="0">
                <a:solidFill>
                  <a:srgbClr val="171717"/>
                </a:solidFill>
                <a:latin typeface="Calibri"/>
              </a:rPr>
              <a:t>. </a:t>
            </a:r>
            <a:r>
              <a:rPr sz="19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[Developer time, if a fix needs one]</a:t>
            </a:r>
            <a:r>
              <a:rPr sz="1900" b="0">
                <a:solidFill>
                  <a:srgbClr val="171717"/>
                </a:solidFill>
                <a:latin typeface="Calibri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2103120"/>
            <a:ext cx="5285232" cy="393192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83680" y="2423160"/>
            <a:ext cx="502920" cy="502920"/>
          </a:xfrm>
          <a:prstGeom prst="ellipse">
            <a:avLst/>
          </a:prstGeom>
          <a:solidFill>
            <a:srgbClr val="B326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0" y="242316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>
                <a:solidFill>
                  <a:srgbClr val="FFFFFF"/>
                </a:solidFill>
                <a:latin typeface="Calibri"/>
              </a:rPr>
              <a:t>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80" y="2423160"/>
            <a:ext cx="40233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0A263F"/>
                </a:solidFill>
                <a:latin typeface="Calibri"/>
              </a:rPr>
              <a:t>What is not included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3246120"/>
            <a:ext cx="466344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[List what is out of scope, such as paid ads, buying links, or writing more than [number] new articles.]</a:t>
            </a:r>
            <a:r>
              <a:rPr sz="1900" b="0">
                <a:solidFill>
                  <a:srgbClr val="171717"/>
                </a:solidFill>
                <a:latin typeface="Calibri"/>
              </a:rPr>
              <a:t> No one can promise a ranking. We promise the work and honest reporting.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07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Timeline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2212848" cy="135628"/>
          </a:xfrm>
          <a:custGeom>
            <a:avLst/>
            <a:gdLst/>
            <a:ahLst/>
            <a:cxnLst/>
            <a:rect l="l" t="t" r="r" b="b"/>
            <a:pathLst>
              <a:path w="2212848" h="135628">
                <a:moveTo>
                  <a:pt x="0" y="94932"/>
                </a:moveTo>
                <a:lnTo>
                  <a:pt x="55321" y="105232"/>
                </a:lnTo>
                <a:lnTo>
                  <a:pt x="110642" y="114714"/>
                </a:lnTo>
                <a:lnTo>
                  <a:pt x="165963" y="122872"/>
                </a:lnTo>
                <a:lnTo>
                  <a:pt x="221284" y="129276"/>
                </a:lnTo>
                <a:lnTo>
                  <a:pt x="276606" y="133595"/>
                </a:lnTo>
                <a:lnTo>
                  <a:pt x="331927" y="135628"/>
                </a:lnTo>
                <a:lnTo>
                  <a:pt x="387248" y="135305"/>
                </a:lnTo>
                <a:lnTo>
                  <a:pt x="442569" y="132701"/>
                </a:lnTo>
                <a:lnTo>
                  <a:pt x="497890" y="128019"/>
                </a:lnTo>
                <a:lnTo>
                  <a:pt x="553212" y="121580"/>
                </a:lnTo>
                <a:lnTo>
                  <a:pt x="608533" y="113797"/>
                </a:lnTo>
                <a:lnTo>
                  <a:pt x="663854" y="105143"/>
                </a:lnTo>
                <a:lnTo>
                  <a:pt x="719175" y="96118"/>
                </a:lnTo>
                <a:lnTo>
                  <a:pt x="774496" y="87211"/>
                </a:lnTo>
                <a:lnTo>
                  <a:pt x="829818" y="78869"/>
                </a:lnTo>
                <a:lnTo>
                  <a:pt x="885139" y="71462"/>
                </a:lnTo>
                <a:lnTo>
                  <a:pt x="940460" y="65264"/>
                </a:lnTo>
                <a:lnTo>
                  <a:pt x="995781" y="60431"/>
                </a:lnTo>
                <a:lnTo>
                  <a:pt x="1051102" y="56995"/>
                </a:lnTo>
                <a:lnTo>
                  <a:pt x="1106424" y="54871"/>
                </a:lnTo>
                <a:lnTo>
                  <a:pt x="1161745" y="53860"/>
                </a:lnTo>
                <a:lnTo>
                  <a:pt x="1217066" y="53678"/>
                </a:lnTo>
                <a:lnTo>
                  <a:pt x="1272387" y="53974"/>
                </a:lnTo>
                <a:lnTo>
                  <a:pt x="1327708" y="54369"/>
                </a:lnTo>
                <a:lnTo>
                  <a:pt x="1383030" y="54486"/>
                </a:lnTo>
                <a:lnTo>
                  <a:pt x="1438351" y="53982"/>
                </a:lnTo>
                <a:lnTo>
                  <a:pt x="1493672" y="52583"/>
                </a:lnTo>
                <a:lnTo>
                  <a:pt x="1548993" y="50104"/>
                </a:lnTo>
                <a:lnTo>
                  <a:pt x="1604314" y="46471"/>
                </a:lnTo>
                <a:lnTo>
                  <a:pt x="1659636" y="41727"/>
                </a:lnTo>
                <a:lnTo>
                  <a:pt x="1714957" y="36034"/>
                </a:lnTo>
                <a:lnTo>
                  <a:pt x="1770278" y="29663"/>
                </a:lnTo>
                <a:lnTo>
                  <a:pt x="1825599" y="22973"/>
                </a:lnTo>
                <a:lnTo>
                  <a:pt x="1880920" y="16389"/>
                </a:lnTo>
                <a:lnTo>
                  <a:pt x="1936242" y="10367"/>
                </a:lnTo>
                <a:lnTo>
                  <a:pt x="1991563" y="5362"/>
                </a:lnTo>
                <a:lnTo>
                  <a:pt x="2046884" y="1790"/>
                </a:lnTo>
                <a:lnTo>
                  <a:pt x="2102205" y="0"/>
                </a:lnTo>
                <a:lnTo>
                  <a:pt x="2157526" y="241"/>
                </a:lnTo>
                <a:lnTo>
                  <a:pt x="2212848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[Start date: date]</a:t>
            </a:r>
            <a:r>
              <a:rPr sz="1600" b="0">
                <a:solidFill>
                  <a:srgbClr val="626268"/>
                </a:solidFill>
                <a:latin typeface="Calibri"/>
              </a:rPr>
              <a:t>. Expect the first visible changes in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[number]</a:t>
            </a:r>
            <a:r>
              <a:rPr sz="1600" b="0">
                <a:solidFill>
                  <a:srgbClr val="626268"/>
                </a:solidFill>
                <a:latin typeface="Calibri"/>
              </a:rPr>
              <a:t> weeks, and steady growth over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[number]</a:t>
            </a:r>
            <a:r>
              <a:rPr sz="1600" b="0">
                <a:solidFill>
                  <a:srgbClr val="626268"/>
                </a:solidFill>
                <a:latin typeface="Calibri"/>
              </a:rPr>
              <a:t> months.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515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430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2344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3258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4173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5087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6002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6916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7830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8745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9659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574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1488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2402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33172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4231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5146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6060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974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78892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8803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97179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0632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1546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24612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375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42899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5204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118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70332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947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8862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97763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0690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16052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2519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3434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4348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262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6177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7091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8006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8920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9834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0749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1663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52578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3492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4406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55321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56235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7150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8064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8978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9893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0807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61722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62636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63550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4465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65379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6294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67208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68122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69037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69951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0866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1780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72694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73609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4523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75438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76352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77266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78181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79095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0010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80924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818387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2753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83667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84582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85496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86410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7325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8239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89154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0068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0982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1897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2811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3726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4640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5554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6469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7383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8298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99212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0126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1041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1955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2870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3784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4698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5613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65276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7442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83564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92708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101851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1109959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1201400" y="3593592"/>
            <a:ext cx="64008" cy="36576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14400" y="3383280"/>
            <a:ext cx="457200" cy="457200"/>
          </a:xfrm>
          <a:prstGeom prst="ellipse">
            <a:avLst/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914400" y="33832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14400" y="4114800"/>
            <a:ext cx="24003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Week 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914400" y="4663440"/>
            <a:ext cx="24003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[Kickoff call and access]</a:t>
            </a:r>
          </a:p>
        </p:txBody>
      </p:sp>
      <p:sp>
        <p:nvSpPr>
          <p:cNvPr id="128" name="Oval 127"/>
          <p:cNvSpPr/>
          <p:nvPr/>
        </p:nvSpPr>
        <p:spPr>
          <a:xfrm>
            <a:off x="3589020" y="3383280"/>
            <a:ext cx="457200" cy="457200"/>
          </a:xfrm>
          <a:prstGeom prst="ellipse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3589020" y="33832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589020" y="4114800"/>
            <a:ext cx="24003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Weeks 2 to 4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589020" y="4663440"/>
            <a:ext cx="24003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[Phase 1 fixes]</a:t>
            </a:r>
          </a:p>
        </p:txBody>
      </p:sp>
      <p:sp>
        <p:nvSpPr>
          <p:cNvPr id="132" name="Oval 131"/>
          <p:cNvSpPr/>
          <p:nvPr/>
        </p:nvSpPr>
        <p:spPr>
          <a:xfrm>
            <a:off x="6263640" y="3383280"/>
            <a:ext cx="457200" cy="457200"/>
          </a:xfrm>
          <a:prstGeom prst="ellipse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263640" y="33832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63640" y="4114800"/>
            <a:ext cx="24003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Months 2 to 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6263640" y="4663440"/>
            <a:ext cx="24003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[Phase 2 work]</a:t>
            </a:r>
          </a:p>
        </p:txBody>
      </p:sp>
      <p:sp>
        <p:nvSpPr>
          <p:cNvPr id="136" name="Oval 135"/>
          <p:cNvSpPr/>
          <p:nvPr/>
        </p:nvSpPr>
        <p:spPr>
          <a:xfrm>
            <a:off x="8938259" y="3383280"/>
            <a:ext cx="457200" cy="457200"/>
          </a:xfrm>
          <a:prstGeom prst="ellipse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8938259" y="338328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8938259" y="4114800"/>
            <a:ext cx="24003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Every month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938259" y="4663440"/>
            <a:ext cx="24003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[Report and call]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08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Reporting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2455164" cy="135628"/>
          </a:xfrm>
          <a:custGeom>
            <a:avLst/>
            <a:gdLst/>
            <a:ahLst/>
            <a:cxnLst/>
            <a:rect l="l" t="t" r="r" b="b"/>
            <a:pathLst>
              <a:path w="2455164" h="135628">
                <a:moveTo>
                  <a:pt x="0" y="94932"/>
                </a:moveTo>
                <a:lnTo>
                  <a:pt x="61379" y="105232"/>
                </a:lnTo>
                <a:lnTo>
                  <a:pt x="122758" y="114714"/>
                </a:lnTo>
                <a:lnTo>
                  <a:pt x="184137" y="122872"/>
                </a:lnTo>
                <a:lnTo>
                  <a:pt x="245516" y="129276"/>
                </a:lnTo>
                <a:lnTo>
                  <a:pt x="306895" y="133595"/>
                </a:lnTo>
                <a:lnTo>
                  <a:pt x="368274" y="135628"/>
                </a:lnTo>
                <a:lnTo>
                  <a:pt x="429653" y="135305"/>
                </a:lnTo>
                <a:lnTo>
                  <a:pt x="491032" y="132701"/>
                </a:lnTo>
                <a:lnTo>
                  <a:pt x="552411" y="128019"/>
                </a:lnTo>
                <a:lnTo>
                  <a:pt x="613791" y="121580"/>
                </a:lnTo>
                <a:lnTo>
                  <a:pt x="675170" y="113797"/>
                </a:lnTo>
                <a:lnTo>
                  <a:pt x="736549" y="105143"/>
                </a:lnTo>
                <a:lnTo>
                  <a:pt x="797928" y="96118"/>
                </a:lnTo>
                <a:lnTo>
                  <a:pt x="859307" y="87211"/>
                </a:lnTo>
                <a:lnTo>
                  <a:pt x="920686" y="78869"/>
                </a:lnTo>
                <a:lnTo>
                  <a:pt x="982065" y="71462"/>
                </a:lnTo>
                <a:lnTo>
                  <a:pt x="1043444" y="65264"/>
                </a:lnTo>
                <a:lnTo>
                  <a:pt x="1104823" y="60431"/>
                </a:lnTo>
                <a:lnTo>
                  <a:pt x="1166202" y="56995"/>
                </a:lnTo>
                <a:lnTo>
                  <a:pt x="1227582" y="54871"/>
                </a:lnTo>
                <a:lnTo>
                  <a:pt x="1288961" y="53860"/>
                </a:lnTo>
                <a:lnTo>
                  <a:pt x="1350340" y="53678"/>
                </a:lnTo>
                <a:lnTo>
                  <a:pt x="1411719" y="53974"/>
                </a:lnTo>
                <a:lnTo>
                  <a:pt x="1473098" y="54369"/>
                </a:lnTo>
                <a:lnTo>
                  <a:pt x="1534477" y="54486"/>
                </a:lnTo>
                <a:lnTo>
                  <a:pt x="1595856" y="53982"/>
                </a:lnTo>
                <a:lnTo>
                  <a:pt x="1657235" y="52583"/>
                </a:lnTo>
                <a:lnTo>
                  <a:pt x="1718614" y="50104"/>
                </a:lnTo>
                <a:lnTo>
                  <a:pt x="1779993" y="46471"/>
                </a:lnTo>
                <a:lnTo>
                  <a:pt x="1841373" y="41727"/>
                </a:lnTo>
                <a:lnTo>
                  <a:pt x="1902752" y="36034"/>
                </a:lnTo>
                <a:lnTo>
                  <a:pt x="1964131" y="29663"/>
                </a:lnTo>
                <a:lnTo>
                  <a:pt x="2025510" y="22973"/>
                </a:lnTo>
                <a:lnTo>
                  <a:pt x="2086889" y="16389"/>
                </a:lnTo>
                <a:lnTo>
                  <a:pt x="2148268" y="10367"/>
                </a:lnTo>
                <a:lnTo>
                  <a:pt x="2209647" y="5362"/>
                </a:lnTo>
                <a:lnTo>
                  <a:pt x="2271026" y="1790"/>
                </a:lnTo>
                <a:lnTo>
                  <a:pt x="2332405" y="0"/>
                </a:lnTo>
                <a:lnTo>
                  <a:pt x="2393784" y="241"/>
                </a:lnTo>
                <a:lnTo>
                  <a:pt x="2455164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011680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011680"/>
            <a:ext cx="1828800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F55F42"/>
                </a:solidFill>
                <a:latin typeface="Calibri"/>
              </a:rPr>
              <a:t>EVERY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606040"/>
            <a:ext cx="603504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71717"/>
                </a:solidFill>
                <a:latin typeface="Calibri"/>
              </a:rPr>
              <a:t>Each month you receive </a:t>
            </a:r>
            <a:r>
              <a:rPr sz="22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[a branded SEO report: the score, what was fixed, what changed and what comes next]</a:t>
            </a:r>
            <a:r>
              <a:rPr sz="2200" b="0">
                <a:solidFill>
                  <a:srgbClr val="171717"/>
                </a:solidFill>
                <a:latin typeface="Calibri"/>
              </a:rPr>
              <a:t> and </a:t>
            </a:r>
            <a:r>
              <a:rPr sz="22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[a 30 minute call]</a:t>
            </a:r>
            <a:r>
              <a:rPr sz="2200" b="0">
                <a:solidFill>
                  <a:srgbClr val="171717"/>
                </a:solidFill>
                <a:latin typeface="Calibri"/>
              </a:rPr>
              <a:t>. We crawl the site again every month and compare it with the last crawl.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2011680"/>
            <a:ext cx="3959352" cy="4114800"/>
          </a:xfrm>
          <a:prstGeom prst="roundRect">
            <a:avLst>
              <a:gd name="adj" fmla="val 4618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589520" y="2011680"/>
            <a:ext cx="3959352" cy="128016"/>
          </a:xfrm>
          <a:prstGeom prst="roundRect">
            <a:avLst>
              <a:gd name="adj" fmla="val 50000"/>
            </a:avLst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0" y="2331720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63840" y="2651760"/>
            <a:ext cx="33832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0A263F"/>
                </a:solidFill>
                <a:latin typeface="Calibri"/>
              </a:rPr>
              <a:t>Monthly SEO report</a:t>
            </a:r>
          </a:p>
        </p:txBody>
      </p:sp>
      <p:sp>
        <p:nvSpPr>
          <p:cNvPr id="18" name="Freeform 17"/>
          <p:cNvSpPr/>
          <p:nvPr/>
        </p:nvSpPr>
        <p:spPr>
          <a:xfrm>
            <a:off x="8074152" y="3456432"/>
            <a:ext cx="1133855" cy="1133856"/>
          </a:xfrm>
          <a:custGeom>
            <a:avLst/>
            <a:gdLst/>
            <a:ahLst/>
            <a:cxnLst/>
            <a:rect l="l" t="t" r="r" b="b"/>
            <a:pathLst>
              <a:path w="1133855" h="1133856">
                <a:moveTo>
                  <a:pt x="566928" y="0"/>
                </a:moveTo>
                <a:lnTo>
                  <a:pt x="596598" y="776"/>
                </a:lnTo>
                <a:lnTo>
                  <a:pt x="626188" y="3105"/>
                </a:lnTo>
                <a:lnTo>
                  <a:pt x="655615" y="6979"/>
                </a:lnTo>
                <a:lnTo>
                  <a:pt x="684798" y="12388"/>
                </a:lnTo>
                <a:lnTo>
                  <a:pt x="713659" y="19317"/>
                </a:lnTo>
                <a:lnTo>
                  <a:pt x="742118" y="27747"/>
                </a:lnTo>
                <a:lnTo>
                  <a:pt x="770096" y="37655"/>
                </a:lnTo>
                <a:lnTo>
                  <a:pt x="797518" y="49013"/>
                </a:lnTo>
                <a:lnTo>
                  <a:pt x="824307" y="61791"/>
                </a:lnTo>
                <a:lnTo>
                  <a:pt x="850392" y="75953"/>
                </a:lnTo>
                <a:lnTo>
                  <a:pt x="875699" y="91462"/>
                </a:lnTo>
                <a:lnTo>
                  <a:pt x="900159" y="108273"/>
                </a:lnTo>
                <a:lnTo>
                  <a:pt x="923707" y="126342"/>
                </a:lnTo>
                <a:lnTo>
                  <a:pt x="946276" y="145618"/>
                </a:lnTo>
                <a:lnTo>
                  <a:pt x="967806" y="166049"/>
                </a:lnTo>
                <a:lnTo>
                  <a:pt x="988237" y="187579"/>
                </a:lnTo>
                <a:lnTo>
                  <a:pt x="1007513" y="210148"/>
                </a:lnTo>
                <a:lnTo>
                  <a:pt x="1025582" y="233696"/>
                </a:lnTo>
                <a:lnTo>
                  <a:pt x="1042393" y="258156"/>
                </a:lnTo>
                <a:lnTo>
                  <a:pt x="1057902" y="283464"/>
                </a:lnTo>
                <a:lnTo>
                  <a:pt x="1072064" y="309548"/>
                </a:lnTo>
                <a:lnTo>
                  <a:pt x="1084842" y="336337"/>
                </a:lnTo>
                <a:lnTo>
                  <a:pt x="1096200" y="363759"/>
                </a:lnTo>
                <a:lnTo>
                  <a:pt x="1106108" y="391737"/>
                </a:lnTo>
                <a:lnTo>
                  <a:pt x="1114538" y="420196"/>
                </a:lnTo>
                <a:lnTo>
                  <a:pt x="1121467" y="449057"/>
                </a:lnTo>
                <a:lnTo>
                  <a:pt x="1126876" y="478240"/>
                </a:lnTo>
                <a:lnTo>
                  <a:pt x="1130750" y="507667"/>
                </a:lnTo>
                <a:lnTo>
                  <a:pt x="1133079" y="537257"/>
                </a:lnTo>
                <a:lnTo>
                  <a:pt x="1133855" y="566928"/>
                </a:lnTo>
                <a:lnTo>
                  <a:pt x="1133079" y="596598"/>
                </a:lnTo>
                <a:lnTo>
                  <a:pt x="1130750" y="626188"/>
                </a:lnTo>
                <a:lnTo>
                  <a:pt x="1126876" y="655615"/>
                </a:lnTo>
                <a:lnTo>
                  <a:pt x="1121467" y="684798"/>
                </a:lnTo>
                <a:lnTo>
                  <a:pt x="1114538" y="713659"/>
                </a:lnTo>
                <a:lnTo>
                  <a:pt x="1106108" y="742118"/>
                </a:lnTo>
                <a:lnTo>
                  <a:pt x="1096200" y="770096"/>
                </a:lnTo>
                <a:lnTo>
                  <a:pt x="1084842" y="797518"/>
                </a:lnTo>
                <a:lnTo>
                  <a:pt x="1072064" y="824307"/>
                </a:lnTo>
                <a:lnTo>
                  <a:pt x="1057902" y="850392"/>
                </a:lnTo>
                <a:lnTo>
                  <a:pt x="1042393" y="875699"/>
                </a:lnTo>
                <a:lnTo>
                  <a:pt x="1025582" y="900159"/>
                </a:lnTo>
                <a:lnTo>
                  <a:pt x="1007513" y="923707"/>
                </a:lnTo>
                <a:lnTo>
                  <a:pt x="988237" y="946276"/>
                </a:lnTo>
                <a:lnTo>
                  <a:pt x="967806" y="967806"/>
                </a:lnTo>
                <a:lnTo>
                  <a:pt x="946276" y="988237"/>
                </a:lnTo>
                <a:lnTo>
                  <a:pt x="923707" y="1007513"/>
                </a:lnTo>
                <a:lnTo>
                  <a:pt x="900159" y="1025582"/>
                </a:lnTo>
                <a:lnTo>
                  <a:pt x="875699" y="1042393"/>
                </a:lnTo>
                <a:lnTo>
                  <a:pt x="850392" y="1057902"/>
                </a:lnTo>
                <a:lnTo>
                  <a:pt x="824307" y="1072064"/>
                </a:lnTo>
                <a:lnTo>
                  <a:pt x="797518" y="1084842"/>
                </a:lnTo>
                <a:lnTo>
                  <a:pt x="770096" y="1096200"/>
                </a:lnTo>
                <a:lnTo>
                  <a:pt x="742118" y="1106108"/>
                </a:lnTo>
                <a:lnTo>
                  <a:pt x="713659" y="1114538"/>
                </a:lnTo>
                <a:lnTo>
                  <a:pt x="684798" y="1121467"/>
                </a:lnTo>
                <a:lnTo>
                  <a:pt x="655615" y="1126876"/>
                </a:lnTo>
                <a:lnTo>
                  <a:pt x="626188" y="1130750"/>
                </a:lnTo>
                <a:lnTo>
                  <a:pt x="596598" y="1133079"/>
                </a:lnTo>
                <a:lnTo>
                  <a:pt x="566928" y="1133856"/>
                </a:lnTo>
                <a:lnTo>
                  <a:pt x="537257" y="1133079"/>
                </a:lnTo>
                <a:lnTo>
                  <a:pt x="507667" y="1130750"/>
                </a:lnTo>
                <a:lnTo>
                  <a:pt x="478240" y="1126876"/>
                </a:lnTo>
                <a:lnTo>
                  <a:pt x="449057" y="1121467"/>
                </a:lnTo>
                <a:lnTo>
                  <a:pt x="420196" y="1114538"/>
                </a:lnTo>
                <a:lnTo>
                  <a:pt x="391737" y="1106108"/>
                </a:lnTo>
                <a:lnTo>
                  <a:pt x="363759" y="1096200"/>
                </a:lnTo>
                <a:lnTo>
                  <a:pt x="336337" y="1084842"/>
                </a:lnTo>
                <a:lnTo>
                  <a:pt x="309548" y="1072064"/>
                </a:lnTo>
                <a:lnTo>
                  <a:pt x="283463" y="1057902"/>
                </a:lnTo>
                <a:lnTo>
                  <a:pt x="258156" y="1042393"/>
                </a:lnTo>
                <a:lnTo>
                  <a:pt x="233696" y="1025582"/>
                </a:lnTo>
                <a:lnTo>
                  <a:pt x="210148" y="1007513"/>
                </a:lnTo>
                <a:lnTo>
                  <a:pt x="187579" y="988237"/>
                </a:lnTo>
                <a:lnTo>
                  <a:pt x="166049" y="967806"/>
                </a:lnTo>
                <a:lnTo>
                  <a:pt x="145618" y="946276"/>
                </a:lnTo>
                <a:lnTo>
                  <a:pt x="126342" y="923707"/>
                </a:lnTo>
                <a:lnTo>
                  <a:pt x="108273" y="900159"/>
                </a:lnTo>
                <a:lnTo>
                  <a:pt x="91462" y="875699"/>
                </a:lnTo>
                <a:lnTo>
                  <a:pt x="75953" y="850392"/>
                </a:lnTo>
                <a:lnTo>
                  <a:pt x="61791" y="824307"/>
                </a:lnTo>
                <a:lnTo>
                  <a:pt x="49013" y="797518"/>
                </a:lnTo>
                <a:lnTo>
                  <a:pt x="37655" y="770096"/>
                </a:lnTo>
                <a:lnTo>
                  <a:pt x="27747" y="742118"/>
                </a:lnTo>
                <a:lnTo>
                  <a:pt x="19317" y="713659"/>
                </a:lnTo>
                <a:lnTo>
                  <a:pt x="12388" y="684798"/>
                </a:lnTo>
                <a:lnTo>
                  <a:pt x="6979" y="655615"/>
                </a:lnTo>
                <a:lnTo>
                  <a:pt x="3105" y="626188"/>
                </a:lnTo>
                <a:lnTo>
                  <a:pt x="776" y="596598"/>
                </a:lnTo>
                <a:lnTo>
                  <a:pt x="0" y="566928"/>
                </a:lnTo>
                <a:lnTo>
                  <a:pt x="776" y="537257"/>
                </a:lnTo>
                <a:lnTo>
                  <a:pt x="3105" y="507667"/>
                </a:lnTo>
                <a:lnTo>
                  <a:pt x="6979" y="478240"/>
                </a:lnTo>
                <a:lnTo>
                  <a:pt x="12388" y="449057"/>
                </a:lnTo>
                <a:lnTo>
                  <a:pt x="19317" y="420196"/>
                </a:lnTo>
                <a:lnTo>
                  <a:pt x="27747" y="391737"/>
                </a:lnTo>
                <a:lnTo>
                  <a:pt x="37655" y="363759"/>
                </a:lnTo>
                <a:lnTo>
                  <a:pt x="49013" y="336337"/>
                </a:lnTo>
                <a:lnTo>
                  <a:pt x="61791" y="309548"/>
                </a:lnTo>
                <a:lnTo>
                  <a:pt x="75953" y="283464"/>
                </a:lnTo>
                <a:lnTo>
                  <a:pt x="91462" y="258156"/>
                </a:lnTo>
                <a:lnTo>
                  <a:pt x="108273" y="233696"/>
                </a:lnTo>
                <a:lnTo>
                  <a:pt x="126342" y="210148"/>
                </a:lnTo>
                <a:lnTo>
                  <a:pt x="145618" y="187579"/>
                </a:lnTo>
                <a:lnTo>
                  <a:pt x="166049" y="166049"/>
                </a:lnTo>
                <a:lnTo>
                  <a:pt x="187579" y="145618"/>
                </a:lnTo>
                <a:lnTo>
                  <a:pt x="210148" y="126342"/>
                </a:lnTo>
                <a:lnTo>
                  <a:pt x="233696" y="108273"/>
                </a:lnTo>
                <a:lnTo>
                  <a:pt x="258156" y="91462"/>
                </a:lnTo>
                <a:lnTo>
                  <a:pt x="283463" y="75953"/>
                </a:lnTo>
                <a:lnTo>
                  <a:pt x="309548" y="61791"/>
                </a:lnTo>
                <a:lnTo>
                  <a:pt x="336337" y="49013"/>
                </a:lnTo>
                <a:lnTo>
                  <a:pt x="363759" y="37655"/>
                </a:lnTo>
                <a:lnTo>
                  <a:pt x="391737" y="27747"/>
                </a:lnTo>
                <a:lnTo>
                  <a:pt x="420196" y="19317"/>
                </a:lnTo>
                <a:lnTo>
                  <a:pt x="449057" y="12388"/>
                </a:lnTo>
                <a:lnTo>
                  <a:pt x="478240" y="6979"/>
                </a:lnTo>
                <a:lnTo>
                  <a:pt x="507667" y="3105"/>
                </a:lnTo>
                <a:lnTo>
                  <a:pt x="537257" y="776"/>
                </a:lnTo>
                <a:lnTo>
                  <a:pt x="566928" y="0"/>
                </a:lnTo>
                <a:lnTo>
                  <a:pt x="566928" y="155448"/>
                </a:lnTo>
                <a:lnTo>
                  <a:pt x="545392" y="156011"/>
                </a:lnTo>
                <a:lnTo>
                  <a:pt x="523916" y="157702"/>
                </a:lnTo>
                <a:lnTo>
                  <a:pt x="502558" y="160514"/>
                </a:lnTo>
                <a:lnTo>
                  <a:pt x="481376" y="164439"/>
                </a:lnTo>
                <a:lnTo>
                  <a:pt x="460429" y="169468"/>
                </a:lnTo>
                <a:lnTo>
                  <a:pt x="439773" y="175587"/>
                </a:lnTo>
                <a:lnTo>
                  <a:pt x="419466" y="182778"/>
                </a:lnTo>
                <a:lnTo>
                  <a:pt x="399564" y="191022"/>
                </a:lnTo>
                <a:lnTo>
                  <a:pt x="380119" y="200296"/>
                </a:lnTo>
                <a:lnTo>
                  <a:pt x="361188" y="210575"/>
                </a:lnTo>
                <a:lnTo>
                  <a:pt x="342819" y="221831"/>
                </a:lnTo>
                <a:lnTo>
                  <a:pt x="325066" y="234033"/>
                </a:lnTo>
                <a:lnTo>
                  <a:pt x="307975" y="247147"/>
                </a:lnTo>
                <a:lnTo>
                  <a:pt x="291594" y="261138"/>
                </a:lnTo>
                <a:lnTo>
                  <a:pt x="275967" y="275967"/>
                </a:lnTo>
                <a:lnTo>
                  <a:pt x="261138" y="291594"/>
                </a:lnTo>
                <a:lnTo>
                  <a:pt x="247147" y="307975"/>
                </a:lnTo>
                <a:lnTo>
                  <a:pt x="234033" y="325066"/>
                </a:lnTo>
                <a:lnTo>
                  <a:pt x="221831" y="342819"/>
                </a:lnTo>
                <a:lnTo>
                  <a:pt x="210575" y="361188"/>
                </a:lnTo>
                <a:lnTo>
                  <a:pt x="200296" y="380119"/>
                </a:lnTo>
                <a:lnTo>
                  <a:pt x="191022" y="399564"/>
                </a:lnTo>
                <a:lnTo>
                  <a:pt x="182778" y="419466"/>
                </a:lnTo>
                <a:lnTo>
                  <a:pt x="175587" y="439773"/>
                </a:lnTo>
                <a:lnTo>
                  <a:pt x="169468" y="460429"/>
                </a:lnTo>
                <a:lnTo>
                  <a:pt x="164439" y="481376"/>
                </a:lnTo>
                <a:lnTo>
                  <a:pt x="160514" y="502558"/>
                </a:lnTo>
                <a:lnTo>
                  <a:pt x="157702" y="523916"/>
                </a:lnTo>
                <a:lnTo>
                  <a:pt x="156011" y="545392"/>
                </a:lnTo>
                <a:lnTo>
                  <a:pt x="155448" y="566928"/>
                </a:lnTo>
                <a:lnTo>
                  <a:pt x="156011" y="588463"/>
                </a:lnTo>
                <a:lnTo>
                  <a:pt x="157702" y="609939"/>
                </a:lnTo>
                <a:lnTo>
                  <a:pt x="160514" y="631297"/>
                </a:lnTo>
                <a:lnTo>
                  <a:pt x="164439" y="652479"/>
                </a:lnTo>
                <a:lnTo>
                  <a:pt x="169468" y="673426"/>
                </a:lnTo>
                <a:lnTo>
                  <a:pt x="175587" y="694082"/>
                </a:lnTo>
                <a:lnTo>
                  <a:pt x="182778" y="714389"/>
                </a:lnTo>
                <a:lnTo>
                  <a:pt x="191022" y="734291"/>
                </a:lnTo>
                <a:lnTo>
                  <a:pt x="200296" y="753736"/>
                </a:lnTo>
                <a:lnTo>
                  <a:pt x="210575" y="772668"/>
                </a:lnTo>
                <a:lnTo>
                  <a:pt x="221831" y="791036"/>
                </a:lnTo>
                <a:lnTo>
                  <a:pt x="234033" y="808789"/>
                </a:lnTo>
                <a:lnTo>
                  <a:pt x="247147" y="825880"/>
                </a:lnTo>
                <a:lnTo>
                  <a:pt x="261138" y="842261"/>
                </a:lnTo>
                <a:lnTo>
                  <a:pt x="275967" y="857888"/>
                </a:lnTo>
                <a:lnTo>
                  <a:pt x="291594" y="872717"/>
                </a:lnTo>
                <a:lnTo>
                  <a:pt x="307975" y="886708"/>
                </a:lnTo>
                <a:lnTo>
                  <a:pt x="325066" y="899822"/>
                </a:lnTo>
                <a:lnTo>
                  <a:pt x="342819" y="912024"/>
                </a:lnTo>
                <a:lnTo>
                  <a:pt x="361188" y="923280"/>
                </a:lnTo>
                <a:lnTo>
                  <a:pt x="380119" y="933559"/>
                </a:lnTo>
                <a:lnTo>
                  <a:pt x="399564" y="942833"/>
                </a:lnTo>
                <a:lnTo>
                  <a:pt x="419466" y="951077"/>
                </a:lnTo>
                <a:lnTo>
                  <a:pt x="439773" y="958268"/>
                </a:lnTo>
                <a:lnTo>
                  <a:pt x="460429" y="964387"/>
                </a:lnTo>
                <a:lnTo>
                  <a:pt x="481376" y="969416"/>
                </a:lnTo>
                <a:lnTo>
                  <a:pt x="502558" y="973341"/>
                </a:lnTo>
                <a:lnTo>
                  <a:pt x="523916" y="976153"/>
                </a:lnTo>
                <a:lnTo>
                  <a:pt x="545392" y="977844"/>
                </a:lnTo>
                <a:lnTo>
                  <a:pt x="566928" y="978408"/>
                </a:lnTo>
                <a:lnTo>
                  <a:pt x="588463" y="977844"/>
                </a:lnTo>
                <a:lnTo>
                  <a:pt x="609939" y="976153"/>
                </a:lnTo>
                <a:lnTo>
                  <a:pt x="631297" y="973341"/>
                </a:lnTo>
                <a:lnTo>
                  <a:pt x="652479" y="969416"/>
                </a:lnTo>
                <a:lnTo>
                  <a:pt x="673426" y="964387"/>
                </a:lnTo>
                <a:lnTo>
                  <a:pt x="694082" y="958268"/>
                </a:lnTo>
                <a:lnTo>
                  <a:pt x="714389" y="951077"/>
                </a:lnTo>
                <a:lnTo>
                  <a:pt x="734291" y="942833"/>
                </a:lnTo>
                <a:lnTo>
                  <a:pt x="753736" y="933559"/>
                </a:lnTo>
                <a:lnTo>
                  <a:pt x="772667" y="923280"/>
                </a:lnTo>
                <a:lnTo>
                  <a:pt x="791036" y="912024"/>
                </a:lnTo>
                <a:lnTo>
                  <a:pt x="808789" y="899822"/>
                </a:lnTo>
                <a:lnTo>
                  <a:pt x="825880" y="886708"/>
                </a:lnTo>
                <a:lnTo>
                  <a:pt x="842261" y="872717"/>
                </a:lnTo>
                <a:lnTo>
                  <a:pt x="857888" y="857888"/>
                </a:lnTo>
                <a:lnTo>
                  <a:pt x="872717" y="842261"/>
                </a:lnTo>
                <a:lnTo>
                  <a:pt x="886708" y="825880"/>
                </a:lnTo>
                <a:lnTo>
                  <a:pt x="899822" y="808789"/>
                </a:lnTo>
                <a:lnTo>
                  <a:pt x="912024" y="791036"/>
                </a:lnTo>
                <a:lnTo>
                  <a:pt x="923280" y="772668"/>
                </a:lnTo>
                <a:lnTo>
                  <a:pt x="933559" y="753736"/>
                </a:lnTo>
                <a:lnTo>
                  <a:pt x="942833" y="734291"/>
                </a:lnTo>
                <a:lnTo>
                  <a:pt x="951077" y="714389"/>
                </a:lnTo>
                <a:lnTo>
                  <a:pt x="958268" y="694082"/>
                </a:lnTo>
                <a:lnTo>
                  <a:pt x="964387" y="673426"/>
                </a:lnTo>
                <a:lnTo>
                  <a:pt x="969416" y="652479"/>
                </a:lnTo>
                <a:lnTo>
                  <a:pt x="973341" y="631297"/>
                </a:lnTo>
                <a:lnTo>
                  <a:pt x="976153" y="609939"/>
                </a:lnTo>
                <a:lnTo>
                  <a:pt x="977844" y="588463"/>
                </a:lnTo>
                <a:lnTo>
                  <a:pt x="978407" y="566928"/>
                </a:lnTo>
                <a:lnTo>
                  <a:pt x="977844" y="545392"/>
                </a:lnTo>
                <a:lnTo>
                  <a:pt x="976153" y="523916"/>
                </a:lnTo>
                <a:lnTo>
                  <a:pt x="973341" y="502558"/>
                </a:lnTo>
                <a:lnTo>
                  <a:pt x="969416" y="481376"/>
                </a:lnTo>
                <a:lnTo>
                  <a:pt x="964387" y="460429"/>
                </a:lnTo>
                <a:lnTo>
                  <a:pt x="958268" y="439773"/>
                </a:lnTo>
                <a:lnTo>
                  <a:pt x="951077" y="419466"/>
                </a:lnTo>
                <a:lnTo>
                  <a:pt x="942833" y="399564"/>
                </a:lnTo>
                <a:lnTo>
                  <a:pt x="933559" y="380119"/>
                </a:lnTo>
                <a:lnTo>
                  <a:pt x="923280" y="361188"/>
                </a:lnTo>
                <a:lnTo>
                  <a:pt x="912024" y="342819"/>
                </a:lnTo>
                <a:lnTo>
                  <a:pt x="899822" y="325066"/>
                </a:lnTo>
                <a:lnTo>
                  <a:pt x="886708" y="307975"/>
                </a:lnTo>
                <a:lnTo>
                  <a:pt x="872717" y="291594"/>
                </a:lnTo>
                <a:lnTo>
                  <a:pt x="857888" y="275967"/>
                </a:lnTo>
                <a:lnTo>
                  <a:pt x="842261" y="261138"/>
                </a:lnTo>
                <a:lnTo>
                  <a:pt x="825880" y="247147"/>
                </a:lnTo>
                <a:lnTo>
                  <a:pt x="808789" y="234033"/>
                </a:lnTo>
                <a:lnTo>
                  <a:pt x="791036" y="221831"/>
                </a:lnTo>
                <a:lnTo>
                  <a:pt x="772667" y="210575"/>
                </a:lnTo>
                <a:lnTo>
                  <a:pt x="753736" y="200296"/>
                </a:lnTo>
                <a:lnTo>
                  <a:pt x="734291" y="191022"/>
                </a:lnTo>
                <a:lnTo>
                  <a:pt x="714389" y="182778"/>
                </a:lnTo>
                <a:lnTo>
                  <a:pt x="694082" y="175587"/>
                </a:lnTo>
                <a:lnTo>
                  <a:pt x="673426" y="169468"/>
                </a:lnTo>
                <a:lnTo>
                  <a:pt x="652479" y="164439"/>
                </a:lnTo>
                <a:lnTo>
                  <a:pt x="631297" y="160514"/>
                </a:lnTo>
                <a:lnTo>
                  <a:pt x="609939" y="157702"/>
                </a:lnTo>
                <a:lnTo>
                  <a:pt x="588463" y="156011"/>
                </a:lnTo>
                <a:lnTo>
                  <a:pt x="566928" y="155448"/>
                </a:lnTo>
                <a:close/>
              </a:path>
            </a:pathLst>
          </a:custGeom>
          <a:solidFill>
            <a:srgbClr val="E9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8074292" y="3456432"/>
            <a:ext cx="1133686" cy="1133739"/>
          </a:xfrm>
          <a:custGeom>
            <a:avLst/>
            <a:gdLst/>
            <a:ahLst/>
            <a:cxnLst/>
            <a:rect l="l" t="t" r="r" b="b"/>
            <a:pathLst>
              <a:path w="1133686" h="1133739">
                <a:moveTo>
                  <a:pt x="566788" y="0"/>
                </a:moveTo>
                <a:lnTo>
                  <a:pt x="596649" y="787"/>
                </a:lnTo>
                <a:lnTo>
                  <a:pt x="626429" y="3145"/>
                </a:lnTo>
                <a:lnTo>
                  <a:pt x="656042" y="7069"/>
                </a:lnTo>
                <a:lnTo>
                  <a:pt x="685408" y="12548"/>
                </a:lnTo>
                <a:lnTo>
                  <a:pt x="714444" y="19566"/>
                </a:lnTo>
                <a:lnTo>
                  <a:pt x="743070" y="28103"/>
                </a:lnTo>
                <a:lnTo>
                  <a:pt x="771207" y="38137"/>
                </a:lnTo>
                <a:lnTo>
                  <a:pt x="798777" y="49638"/>
                </a:lnTo>
                <a:lnTo>
                  <a:pt x="825702" y="62576"/>
                </a:lnTo>
                <a:lnTo>
                  <a:pt x="851908" y="76914"/>
                </a:lnTo>
                <a:lnTo>
                  <a:pt x="877323" y="92612"/>
                </a:lnTo>
                <a:lnTo>
                  <a:pt x="901876" y="109628"/>
                </a:lnTo>
                <a:lnTo>
                  <a:pt x="925498" y="127913"/>
                </a:lnTo>
                <a:lnTo>
                  <a:pt x="948125" y="147417"/>
                </a:lnTo>
                <a:lnTo>
                  <a:pt x="969692" y="168085"/>
                </a:lnTo>
                <a:lnTo>
                  <a:pt x="990141" y="189861"/>
                </a:lnTo>
                <a:lnTo>
                  <a:pt x="1009415" y="212684"/>
                </a:lnTo>
                <a:lnTo>
                  <a:pt x="1027460" y="236491"/>
                </a:lnTo>
                <a:lnTo>
                  <a:pt x="1044225" y="261214"/>
                </a:lnTo>
                <a:lnTo>
                  <a:pt x="1059665" y="286787"/>
                </a:lnTo>
                <a:lnTo>
                  <a:pt x="1073737" y="313137"/>
                </a:lnTo>
                <a:lnTo>
                  <a:pt x="1086401" y="340192"/>
                </a:lnTo>
                <a:lnTo>
                  <a:pt x="1097623" y="367877"/>
                </a:lnTo>
                <a:lnTo>
                  <a:pt x="1107371" y="396114"/>
                </a:lnTo>
                <a:lnTo>
                  <a:pt x="1115618" y="424826"/>
                </a:lnTo>
                <a:lnTo>
                  <a:pt x="1122341" y="453932"/>
                </a:lnTo>
                <a:lnTo>
                  <a:pt x="1127521" y="483351"/>
                </a:lnTo>
                <a:lnTo>
                  <a:pt x="1131145" y="513003"/>
                </a:lnTo>
                <a:lnTo>
                  <a:pt x="1133202" y="542804"/>
                </a:lnTo>
                <a:lnTo>
                  <a:pt x="1133686" y="572673"/>
                </a:lnTo>
                <a:lnTo>
                  <a:pt x="1132597" y="602525"/>
                </a:lnTo>
                <a:lnTo>
                  <a:pt x="1129936" y="632279"/>
                </a:lnTo>
                <a:lnTo>
                  <a:pt x="1125712" y="661851"/>
                </a:lnTo>
                <a:lnTo>
                  <a:pt x="1119936" y="691160"/>
                </a:lnTo>
                <a:lnTo>
                  <a:pt x="1112625" y="720123"/>
                </a:lnTo>
                <a:lnTo>
                  <a:pt x="1103798" y="748662"/>
                </a:lnTo>
                <a:lnTo>
                  <a:pt x="1093480" y="776696"/>
                </a:lnTo>
                <a:lnTo>
                  <a:pt x="1081699" y="804147"/>
                </a:lnTo>
                <a:lnTo>
                  <a:pt x="1068489" y="830940"/>
                </a:lnTo>
                <a:lnTo>
                  <a:pt x="1053887" y="857000"/>
                </a:lnTo>
                <a:lnTo>
                  <a:pt x="1037931" y="882254"/>
                </a:lnTo>
                <a:lnTo>
                  <a:pt x="1020668" y="906633"/>
                </a:lnTo>
                <a:lnTo>
                  <a:pt x="1002145" y="930069"/>
                </a:lnTo>
                <a:lnTo>
                  <a:pt x="982412" y="952496"/>
                </a:lnTo>
                <a:lnTo>
                  <a:pt x="961526" y="973853"/>
                </a:lnTo>
                <a:lnTo>
                  <a:pt x="939544" y="994081"/>
                </a:lnTo>
                <a:lnTo>
                  <a:pt x="916527" y="1013122"/>
                </a:lnTo>
                <a:lnTo>
                  <a:pt x="892539" y="1030925"/>
                </a:lnTo>
                <a:lnTo>
                  <a:pt x="867647" y="1047439"/>
                </a:lnTo>
                <a:lnTo>
                  <a:pt x="841919" y="1062619"/>
                </a:lnTo>
                <a:lnTo>
                  <a:pt x="815427" y="1076423"/>
                </a:lnTo>
                <a:lnTo>
                  <a:pt x="788245" y="1088812"/>
                </a:lnTo>
                <a:lnTo>
                  <a:pt x="760448" y="1099753"/>
                </a:lnTo>
                <a:lnTo>
                  <a:pt x="732114" y="1109214"/>
                </a:lnTo>
                <a:lnTo>
                  <a:pt x="703320" y="1117169"/>
                </a:lnTo>
                <a:lnTo>
                  <a:pt x="674148" y="1123597"/>
                </a:lnTo>
                <a:lnTo>
                  <a:pt x="644677" y="1128479"/>
                </a:lnTo>
                <a:lnTo>
                  <a:pt x="614990" y="1131803"/>
                </a:lnTo>
                <a:lnTo>
                  <a:pt x="585169" y="1133557"/>
                </a:lnTo>
                <a:lnTo>
                  <a:pt x="555298" y="1133739"/>
                </a:lnTo>
                <a:lnTo>
                  <a:pt x="525458" y="1132347"/>
                </a:lnTo>
                <a:lnTo>
                  <a:pt x="495733" y="1129385"/>
                </a:lnTo>
                <a:lnTo>
                  <a:pt x="466205" y="1124862"/>
                </a:lnTo>
                <a:lnTo>
                  <a:pt x="436956" y="1118789"/>
                </a:lnTo>
                <a:lnTo>
                  <a:pt x="408068" y="1111184"/>
                </a:lnTo>
                <a:lnTo>
                  <a:pt x="379621" y="1102068"/>
                </a:lnTo>
                <a:lnTo>
                  <a:pt x="351693" y="1091467"/>
                </a:lnTo>
                <a:lnTo>
                  <a:pt x="324362" y="1079409"/>
                </a:lnTo>
                <a:lnTo>
                  <a:pt x="297705" y="1065928"/>
                </a:lnTo>
                <a:lnTo>
                  <a:pt x="271794" y="1051062"/>
                </a:lnTo>
                <a:lnTo>
                  <a:pt x="246703" y="1034852"/>
                </a:lnTo>
                <a:lnTo>
                  <a:pt x="222500" y="1017342"/>
                </a:lnTo>
                <a:lnTo>
                  <a:pt x="199253" y="998582"/>
                </a:lnTo>
                <a:lnTo>
                  <a:pt x="177027" y="978624"/>
                </a:lnTo>
                <a:lnTo>
                  <a:pt x="155882" y="957522"/>
                </a:lnTo>
                <a:lnTo>
                  <a:pt x="135879" y="935336"/>
                </a:lnTo>
                <a:lnTo>
                  <a:pt x="117072" y="912127"/>
                </a:lnTo>
                <a:lnTo>
                  <a:pt x="99513" y="887960"/>
                </a:lnTo>
                <a:lnTo>
                  <a:pt x="83252" y="862902"/>
                </a:lnTo>
                <a:lnTo>
                  <a:pt x="68333" y="837021"/>
                </a:lnTo>
                <a:lnTo>
                  <a:pt x="54798" y="810391"/>
                </a:lnTo>
                <a:lnTo>
                  <a:pt x="42685" y="783085"/>
                </a:lnTo>
                <a:lnTo>
                  <a:pt x="32027" y="755179"/>
                </a:lnTo>
                <a:lnTo>
                  <a:pt x="22854" y="726750"/>
                </a:lnTo>
                <a:lnTo>
                  <a:pt x="15190" y="697877"/>
                </a:lnTo>
                <a:lnTo>
                  <a:pt x="9058" y="668641"/>
                </a:lnTo>
                <a:lnTo>
                  <a:pt x="4475" y="639122"/>
                </a:lnTo>
                <a:lnTo>
                  <a:pt x="1453" y="609403"/>
                </a:lnTo>
                <a:lnTo>
                  <a:pt x="0" y="579566"/>
                </a:lnTo>
                <a:lnTo>
                  <a:pt x="121" y="549694"/>
                </a:lnTo>
                <a:lnTo>
                  <a:pt x="1816" y="519870"/>
                </a:lnTo>
                <a:lnTo>
                  <a:pt x="5079" y="490176"/>
                </a:lnTo>
                <a:lnTo>
                  <a:pt x="9901" y="460696"/>
                </a:lnTo>
                <a:lnTo>
                  <a:pt x="162596" y="489824"/>
                </a:lnTo>
                <a:lnTo>
                  <a:pt x="159096" y="511221"/>
                </a:lnTo>
                <a:lnTo>
                  <a:pt x="156727" y="532773"/>
                </a:lnTo>
                <a:lnTo>
                  <a:pt x="155498" y="554419"/>
                </a:lnTo>
                <a:lnTo>
                  <a:pt x="155410" y="576101"/>
                </a:lnTo>
                <a:lnTo>
                  <a:pt x="156464" y="597757"/>
                </a:lnTo>
                <a:lnTo>
                  <a:pt x="158658" y="619327"/>
                </a:lnTo>
                <a:lnTo>
                  <a:pt x="161984" y="640752"/>
                </a:lnTo>
                <a:lnTo>
                  <a:pt x="166435" y="661972"/>
                </a:lnTo>
                <a:lnTo>
                  <a:pt x="171997" y="682928"/>
                </a:lnTo>
                <a:lnTo>
                  <a:pt x="178655" y="703561"/>
                </a:lnTo>
                <a:lnTo>
                  <a:pt x="186391" y="723816"/>
                </a:lnTo>
                <a:lnTo>
                  <a:pt x="195183" y="743635"/>
                </a:lnTo>
                <a:lnTo>
                  <a:pt x="205006" y="762963"/>
                </a:lnTo>
                <a:lnTo>
                  <a:pt x="215834" y="781747"/>
                </a:lnTo>
                <a:lnTo>
                  <a:pt x="227637" y="799935"/>
                </a:lnTo>
                <a:lnTo>
                  <a:pt x="240381" y="817476"/>
                </a:lnTo>
                <a:lnTo>
                  <a:pt x="254031" y="834321"/>
                </a:lnTo>
                <a:lnTo>
                  <a:pt x="268550" y="850424"/>
                </a:lnTo>
                <a:lnTo>
                  <a:pt x="283896" y="865739"/>
                </a:lnTo>
                <a:lnTo>
                  <a:pt x="300029" y="880225"/>
                </a:lnTo>
                <a:lnTo>
                  <a:pt x="316901" y="893841"/>
                </a:lnTo>
                <a:lnTo>
                  <a:pt x="334468" y="906550"/>
                </a:lnTo>
                <a:lnTo>
                  <a:pt x="352679" y="918315"/>
                </a:lnTo>
                <a:lnTo>
                  <a:pt x="371485" y="929105"/>
                </a:lnTo>
                <a:lnTo>
                  <a:pt x="390834" y="938890"/>
                </a:lnTo>
                <a:lnTo>
                  <a:pt x="410670" y="947642"/>
                </a:lnTo>
                <a:lnTo>
                  <a:pt x="430941" y="955336"/>
                </a:lnTo>
                <a:lnTo>
                  <a:pt x="451588" y="961953"/>
                </a:lnTo>
                <a:lnTo>
                  <a:pt x="472555" y="967472"/>
                </a:lnTo>
                <a:lnTo>
                  <a:pt x="493784" y="971880"/>
                </a:lnTo>
                <a:lnTo>
                  <a:pt x="515215" y="975163"/>
                </a:lnTo>
                <a:lnTo>
                  <a:pt x="536790" y="977313"/>
                </a:lnTo>
                <a:lnTo>
                  <a:pt x="558448" y="978323"/>
                </a:lnTo>
                <a:lnTo>
                  <a:pt x="580129" y="978191"/>
                </a:lnTo>
                <a:lnTo>
                  <a:pt x="601773" y="976917"/>
                </a:lnTo>
                <a:lnTo>
                  <a:pt x="623320" y="974506"/>
                </a:lnTo>
                <a:lnTo>
                  <a:pt x="644710" y="970962"/>
                </a:lnTo>
                <a:lnTo>
                  <a:pt x="665884" y="966297"/>
                </a:lnTo>
                <a:lnTo>
                  <a:pt x="686782" y="960522"/>
                </a:lnTo>
                <a:lnTo>
                  <a:pt x="707348" y="953656"/>
                </a:lnTo>
                <a:lnTo>
                  <a:pt x="727523" y="945715"/>
                </a:lnTo>
                <a:lnTo>
                  <a:pt x="747252" y="936723"/>
                </a:lnTo>
                <a:lnTo>
                  <a:pt x="766480" y="926704"/>
                </a:lnTo>
                <a:lnTo>
                  <a:pt x="785153" y="915686"/>
                </a:lnTo>
                <a:lnTo>
                  <a:pt x="803220" y="903700"/>
                </a:lnTo>
                <a:lnTo>
                  <a:pt x="820631" y="890778"/>
                </a:lnTo>
                <a:lnTo>
                  <a:pt x="837337" y="876958"/>
                </a:lnTo>
                <a:lnTo>
                  <a:pt x="853291" y="862277"/>
                </a:lnTo>
                <a:lnTo>
                  <a:pt x="868451" y="846776"/>
                </a:lnTo>
                <a:lnTo>
                  <a:pt x="882772" y="830498"/>
                </a:lnTo>
                <a:lnTo>
                  <a:pt x="896217" y="813488"/>
                </a:lnTo>
                <a:lnTo>
                  <a:pt x="908747" y="795794"/>
                </a:lnTo>
                <a:lnTo>
                  <a:pt x="920327" y="777464"/>
                </a:lnTo>
                <a:lnTo>
                  <a:pt x="930926" y="758549"/>
                </a:lnTo>
                <a:lnTo>
                  <a:pt x="940514" y="739103"/>
                </a:lnTo>
                <a:lnTo>
                  <a:pt x="949064" y="719179"/>
                </a:lnTo>
                <a:lnTo>
                  <a:pt x="956553" y="698831"/>
                </a:lnTo>
                <a:lnTo>
                  <a:pt x="962960" y="678118"/>
                </a:lnTo>
                <a:lnTo>
                  <a:pt x="968267" y="657096"/>
                </a:lnTo>
                <a:lnTo>
                  <a:pt x="972459" y="635824"/>
                </a:lnTo>
                <a:lnTo>
                  <a:pt x="975525" y="614360"/>
                </a:lnTo>
                <a:lnTo>
                  <a:pt x="977456" y="592765"/>
                </a:lnTo>
                <a:lnTo>
                  <a:pt x="978246" y="571097"/>
                </a:lnTo>
                <a:lnTo>
                  <a:pt x="977895" y="549419"/>
                </a:lnTo>
                <a:lnTo>
                  <a:pt x="976402" y="527789"/>
                </a:lnTo>
                <a:lnTo>
                  <a:pt x="973772" y="506267"/>
                </a:lnTo>
                <a:lnTo>
                  <a:pt x="970012" y="484914"/>
                </a:lnTo>
                <a:lnTo>
                  <a:pt x="965132" y="463789"/>
                </a:lnTo>
                <a:lnTo>
                  <a:pt x="959146" y="442950"/>
                </a:lnTo>
                <a:lnTo>
                  <a:pt x="952071" y="422455"/>
                </a:lnTo>
                <a:lnTo>
                  <a:pt x="943927" y="402362"/>
                </a:lnTo>
                <a:lnTo>
                  <a:pt x="934735" y="382725"/>
                </a:lnTo>
                <a:lnTo>
                  <a:pt x="924521" y="363600"/>
                </a:lnTo>
                <a:lnTo>
                  <a:pt x="913315" y="345039"/>
                </a:lnTo>
                <a:lnTo>
                  <a:pt x="901146" y="327094"/>
                </a:lnTo>
                <a:lnTo>
                  <a:pt x="888049" y="309815"/>
                </a:lnTo>
                <a:lnTo>
                  <a:pt x="874060" y="293250"/>
                </a:lnTo>
                <a:lnTo>
                  <a:pt x="859218" y="277445"/>
                </a:lnTo>
                <a:lnTo>
                  <a:pt x="843564" y="262444"/>
                </a:lnTo>
                <a:lnTo>
                  <a:pt x="827142" y="248288"/>
                </a:lnTo>
                <a:lnTo>
                  <a:pt x="809997" y="235016"/>
                </a:lnTo>
                <a:lnTo>
                  <a:pt x="792176" y="222666"/>
                </a:lnTo>
                <a:lnTo>
                  <a:pt x="773730" y="211272"/>
                </a:lnTo>
                <a:lnTo>
                  <a:pt x="754709" y="200866"/>
                </a:lnTo>
                <a:lnTo>
                  <a:pt x="735167" y="191475"/>
                </a:lnTo>
                <a:lnTo>
                  <a:pt x="715157" y="183128"/>
                </a:lnTo>
                <a:lnTo>
                  <a:pt x="694735" y="175845"/>
                </a:lnTo>
                <a:lnTo>
                  <a:pt x="673958" y="169649"/>
                </a:lnTo>
                <a:lnTo>
                  <a:pt x="652883" y="164555"/>
                </a:lnTo>
                <a:lnTo>
                  <a:pt x="631569" y="160579"/>
                </a:lnTo>
                <a:lnTo>
                  <a:pt x="610075" y="157731"/>
                </a:lnTo>
                <a:lnTo>
                  <a:pt x="588462" y="156019"/>
                </a:lnTo>
                <a:lnTo>
                  <a:pt x="566788" y="155448"/>
                </a:lnTo>
                <a:close/>
              </a:path>
            </a:pathLst>
          </a:cu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74152" y="3840480"/>
            <a:ext cx="1133856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A263F"/>
                </a:solidFill>
                <a:latin typeface="Calibri"/>
              </a:rPr>
              <a:t>score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0" y="350215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626268"/>
                </a:solidFill>
                <a:latin typeface="Calibri"/>
              </a:rPr>
              <a:t>Fixed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195560" y="3557016"/>
            <a:ext cx="1097280" cy="128016"/>
          </a:xfrm>
          <a:prstGeom prst="roundRect">
            <a:avLst>
              <a:gd name="adj" fmla="val 50000"/>
            </a:avLst>
          </a:prstGeom>
          <a:solidFill>
            <a:srgbClr val="E9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195560" y="3557016"/>
            <a:ext cx="1042415" cy="128016"/>
          </a:xfrm>
          <a:prstGeom prst="roundRect">
            <a:avLst>
              <a:gd name="adj" fmla="val 50000"/>
            </a:avLst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09760" y="391363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626268"/>
                </a:solidFill>
                <a:latin typeface="Calibri"/>
              </a:rPr>
              <a:t>New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95560" y="3968496"/>
            <a:ext cx="1097280" cy="128016"/>
          </a:xfrm>
          <a:prstGeom prst="roundRect">
            <a:avLst>
              <a:gd name="adj" fmla="val 50000"/>
            </a:avLst>
          </a:prstGeom>
          <a:solidFill>
            <a:srgbClr val="E9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195560" y="3968496"/>
            <a:ext cx="548640" cy="128016"/>
          </a:xfrm>
          <a:prstGeom prst="roundRect">
            <a:avLst>
              <a:gd name="adj" fmla="val 50000"/>
            </a:avLst>
          </a:prstGeom>
          <a:solidFill>
            <a:srgbClr val="F55F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09760" y="432511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626268"/>
                </a:solidFill>
                <a:latin typeface="Calibri"/>
              </a:rPr>
              <a:t>Worse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195560" y="4379976"/>
            <a:ext cx="1097280" cy="128016"/>
          </a:xfrm>
          <a:prstGeom prst="roundRect">
            <a:avLst>
              <a:gd name="adj" fmla="val 50000"/>
            </a:avLst>
          </a:prstGeom>
          <a:solidFill>
            <a:srgbClr val="E9E9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0195560" y="4379976"/>
            <a:ext cx="164592" cy="128016"/>
          </a:xfrm>
          <a:prstGeom prst="roundRect">
            <a:avLst>
              <a:gd name="adj" fmla="val 50000"/>
            </a:avLst>
          </a:prstGeom>
          <a:solidFill>
            <a:srgbClr val="6262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863840" y="4846320"/>
            <a:ext cx="3410712" cy="18288"/>
          </a:xfrm>
          <a:prstGeom prst="rect">
            <a:avLst/>
          </a:prstGeom>
          <a:solidFill>
            <a:srgbClr val="E4E4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0" y="4956048"/>
            <a:ext cx="3383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F55F42"/>
                </a:solidFill>
                <a:latin typeface="Calibri"/>
              </a:rPr>
              <a:t>NEXT STEPS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63840" y="521208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0">
                <a:solidFill>
                  <a:srgbClr val="171717"/>
                </a:solidFill>
                <a:latin typeface="Calibri"/>
              </a:rPr>
              <a:t>1. </a:t>
            </a:r>
            <a:r>
              <a:rPr sz="13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[First fix]</a:t>
            </a:r>
          </a:p>
          <a:p>
            <a:pPr algn="l">
              <a:spcAft>
                <a:spcPts val="200"/>
              </a:spcAft>
            </a:pPr>
            <a:r>
              <a:rPr sz="1300" b="0">
                <a:solidFill>
                  <a:srgbClr val="171717"/>
                </a:solidFill>
                <a:latin typeface="Calibri"/>
              </a:rPr>
              <a:t>2. </a:t>
            </a:r>
            <a:r>
              <a:rPr sz="13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[Second fix]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09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Investment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2697480" cy="135628"/>
          </a:xfrm>
          <a:custGeom>
            <a:avLst/>
            <a:gdLst/>
            <a:ahLst/>
            <a:cxnLst/>
            <a:rect l="l" t="t" r="r" b="b"/>
            <a:pathLst>
              <a:path w="2697480" h="135628">
                <a:moveTo>
                  <a:pt x="0" y="94932"/>
                </a:moveTo>
                <a:lnTo>
                  <a:pt x="67437" y="105232"/>
                </a:lnTo>
                <a:lnTo>
                  <a:pt x="134874" y="114714"/>
                </a:lnTo>
                <a:lnTo>
                  <a:pt x="202311" y="122872"/>
                </a:lnTo>
                <a:lnTo>
                  <a:pt x="269748" y="129276"/>
                </a:lnTo>
                <a:lnTo>
                  <a:pt x="337185" y="133595"/>
                </a:lnTo>
                <a:lnTo>
                  <a:pt x="404622" y="135628"/>
                </a:lnTo>
                <a:lnTo>
                  <a:pt x="472059" y="135305"/>
                </a:lnTo>
                <a:lnTo>
                  <a:pt x="539496" y="132701"/>
                </a:lnTo>
                <a:lnTo>
                  <a:pt x="606933" y="128019"/>
                </a:lnTo>
                <a:lnTo>
                  <a:pt x="674370" y="121580"/>
                </a:lnTo>
                <a:lnTo>
                  <a:pt x="741807" y="113797"/>
                </a:lnTo>
                <a:lnTo>
                  <a:pt x="809244" y="105143"/>
                </a:lnTo>
                <a:lnTo>
                  <a:pt x="876681" y="96118"/>
                </a:lnTo>
                <a:lnTo>
                  <a:pt x="944118" y="87211"/>
                </a:lnTo>
                <a:lnTo>
                  <a:pt x="1011555" y="78869"/>
                </a:lnTo>
                <a:lnTo>
                  <a:pt x="1078992" y="71462"/>
                </a:lnTo>
                <a:lnTo>
                  <a:pt x="1146429" y="65264"/>
                </a:lnTo>
                <a:lnTo>
                  <a:pt x="1213866" y="60431"/>
                </a:lnTo>
                <a:lnTo>
                  <a:pt x="1281303" y="56995"/>
                </a:lnTo>
                <a:lnTo>
                  <a:pt x="1348740" y="54871"/>
                </a:lnTo>
                <a:lnTo>
                  <a:pt x="1416177" y="53860"/>
                </a:lnTo>
                <a:lnTo>
                  <a:pt x="1483614" y="53678"/>
                </a:lnTo>
                <a:lnTo>
                  <a:pt x="1551051" y="53974"/>
                </a:lnTo>
                <a:lnTo>
                  <a:pt x="1618488" y="54369"/>
                </a:lnTo>
                <a:lnTo>
                  <a:pt x="1685925" y="54486"/>
                </a:lnTo>
                <a:lnTo>
                  <a:pt x="1753362" y="53982"/>
                </a:lnTo>
                <a:lnTo>
                  <a:pt x="1820799" y="52583"/>
                </a:lnTo>
                <a:lnTo>
                  <a:pt x="1888236" y="50104"/>
                </a:lnTo>
                <a:lnTo>
                  <a:pt x="1955673" y="46471"/>
                </a:lnTo>
                <a:lnTo>
                  <a:pt x="2023110" y="41727"/>
                </a:lnTo>
                <a:lnTo>
                  <a:pt x="2090547" y="36034"/>
                </a:lnTo>
                <a:lnTo>
                  <a:pt x="2157984" y="29663"/>
                </a:lnTo>
                <a:lnTo>
                  <a:pt x="2225421" y="22973"/>
                </a:lnTo>
                <a:lnTo>
                  <a:pt x="2292858" y="16389"/>
                </a:lnTo>
                <a:lnTo>
                  <a:pt x="2360295" y="10367"/>
                </a:lnTo>
                <a:lnTo>
                  <a:pt x="2427732" y="5362"/>
                </a:lnTo>
                <a:lnTo>
                  <a:pt x="2495169" y="1790"/>
                </a:lnTo>
                <a:lnTo>
                  <a:pt x="2562606" y="0"/>
                </a:lnTo>
                <a:lnTo>
                  <a:pt x="2630043" y="241"/>
                </a:lnTo>
                <a:lnTo>
                  <a:pt x="2697480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74519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626268"/>
                </a:solidFill>
                <a:latin typeface="Calibri"/>
              </a:rPr>
              <a:t>All prices are in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[currency]</a:t>
            </a:r>
            <a:r>
              <a:rPr sz="1600" b="0">
                <a:solidFill>
                  <a:srgbClr val="626268"/>
                </a:solidFill>
                <a:latin typeface="Calibri"/>
              </a:rPr>
              <a:t>. </a:t>
            </a:r>
            <a:r>
              <a:rPr sz="16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[Say whether tax is included.]</a:t>
            </a:r>
          </a:p>
        </p:txBody>
      </p:sp>
      <p:pic>
        <p:nvPicPr>
          <p:cNvPr id="12" name="Note (delete me)" descr="note-pr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417320"/>
            <a:ext cx="2926080" cy="1039127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22960" y="2606040"/>
            <a:ext cx="5285232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283464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55F42"/>
                </a:solidFill>
                <a:latin typeface="Calibri"/>
              </a:rPr>
              <a:t>ONE-OFF AUDIT AND SETUP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3200400"/>
            <a:ext cx="457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000" b="1">
                <a:solidFill>
                  <a:srgbClr val="0A263F"/>
                </a:solidFill>
                <a:highlight>
                  <a:srgbClr val="FFE27A"/>
                </a:highlight>
                <a:latin typeface="Calibri"/>
              </a:rPr>
              <a:t>[Price]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626268"/>
                </a:solidFill>
                <a:latin typeface="Calibri"/>
              </a:rPr>
              <a:t>one time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606040"/>
            <a:ext cx="5285232" cy="2286000"/>
          </a:xfrm>
          <a:prstGeom prst="roundRect">
            <a:avLst>
              <a:gd name="adj" fmla="val 8000"/>
            </a:avLst>
          </a:prstGeom>
          <a:solidFill>
            <a:srgbClr val="171717"/>
          </a:solidFill>
          <a:ln>
            <a:noFill/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9400" y="283464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55F42"/>
                </a:solidFill>
                <a:latin typeface="Calibri"/>
              </a:rPr>
              <a:t>MONTHLY SEO RETAINER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200400"/>
            <a:ext cx="4572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000" b="1">
                <a:solidFill>
                  <a:srgbClr val="FFFFFF"/>
                </a:solidFill>
                <a:highlight>
                  <a:srgbClr val="FFE27A"/>
                </a:highlight>
                <a:latin typeface="Calibri"/>
              </a:rPr>
              <a:t>[Price]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420624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C9D3DF"/>
                </a:solidFill>
                <a:latin typeface="Calibri"/>
              </a:rPr>
              <a:t>a month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5120640"/>
            <a:ext cx="10725912" cy="685800"/>
          </a:xfrm>
          <a:prstGeom prst="roundRect">
            <a:avLst>
              <a:gd name="adj" fmla="val 18666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88720" y="5120640"/>
            <a:ext cx="36576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A263F"/>
                </a:solidFill>
                <a:latin typeface="Calibri"/>
              </a:rPr>
              <a:t>Optional extras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46320" y="5120640"/>
            <a:ext cx="64008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6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[Price]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989320"/>
            <a:ext cx="106984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626268"/>
                </a:solidFill>
                <a:latin typeface="Calibri"/>
              </a:rPr>
              <a:t>Billing: </a:t>
            </a: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[monthly in advance]</a:t>
            </a:r>
            <a:r>
              <a:rPr sz="1300" b="0">
                <a:solidFill>
                  <a:srgbClr val="626268"/>
                </a:solidFill>
                <a:latin typeface="Calibri"/>
              </a:rPr>
              <a:t>. Minimum term: </a:t>
            </a: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[3 months]</a:t>
            </a:r>
            <a:r>
              <a:rPr sz="1300" b="0">
                <a:solidFill>
                  <a:srgbClr val="626268"/>
                </a:solidFill>
                <a:latin typeface="Calibri"/>
              </a:rPr>
              <a:t>. Cancel with </a:t>
            </a:r>
            <a:r>
              <a:rPr sz="13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[30 days]</a:t>
            </a:r>
            <a:r>
              <a:rPr sz="1300" b="0">
                <a:solidFill>
                  <a:srgbClr val="626268"/>
                </a:solidFill>
                <a:latin typeface="Calibri"/>
              </a:rPr>
              <a:t> notice.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10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About us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2212848" cy="135628"/>
          </a:xfrm>
          <a:custGeom>
            <a:avLst/>
            <a:gdLst/>
            <a:ahLst/>
            <a:cxnLst/>
            <a:rect l="l" t="t" r="r" b="b"/>
            <a:pathLst>
              <a:path w="2212848" h="135628">
                <a:moveTo>
                  <a:pt x="0" y="94932"/>
                </a:moveTo>
                <a:lnTo>
                  <a:pt x="55321" y="105232"/>
                </a:lnTo>
                <a:lnTo>
                  <a:pt x="110642" y="114714"/>
                </a:lnTo>
                <a:lnTo>
                  <a:pt x="165963" y="122872"/>
                </a:lnTo>
                <a:lnTo>
                  <a:pt x="221284" y="129276"/>
                </a:lnTo>
                <a:lnTo>
                  <a:pt x="276606" y="133595"/>
                </a:lnTo>
                <a:lnTo>
                  <a:pt x="331927" y="135628"/>
                </a:lnTo>
                <a:lnTo>
                  <a:pt x="387248" y="135305"/>
                </a:lnTo>
                <a:lnTo>
                  <a:pt x="442569" y="132701"/>
                </a:lnTo>
                <a:lnTo>
                  <a:pt x="497890" y="128019"/>
                </a:lnTo>
                <a:lnTo>
                  <a:pt x="553212" y="121580"/>
                </a:lnTo>
                <a:lnTo>
                  <a:pt x="608533" y="113797"/>
                </a:lnTo>
                <a:lnTo>
                  <a:pt x="663854" y="105143"/>
                </a:lnTo>
                <a:lnTo>
                  <a:pt x="719175" y="96118"/>
                </a:lnTo>
                <a:lnTo>
                  <a:pt x="774496" y="87211"/>
                </a:lnTo>
                <a:lnTo>
                  <a:pt x="829818" y="78869"/>
                </a:lnTo>
                <a:lnTo>
                  <a:pt x="885139" y="71462"/>
                </a:lnTo>
                <a:lnTo>
                  <a:pt x="940460" y="65264"/>
                </a:lnTo>
                <a:lnTo>
                  <a:pt x="995781" y="60431"/>
                </a:lnTo>
                <a:lnTo>
                  <a:pt x="1051102" y="56995"/>
                </a:lnTo>
                <a:lnTo>
                  <a:pt x="1106424" y="54871"/>
                </a:lnTo>
                <a:lnTo>
                  <a:pt x="1161745" y="53860"/>
                </a:lnTo>
                <a:lnTo>
                  <a:pt x="1217066" y="53678"/>
                </a:lnTo>
                <a:lnTo>
                  <a:pt x="1272387" y="53974"/>
                </a:lnTo>
                <a:lnTo>
                  <a:pt x="1327708" y="54369"/>
                </a:lnTo>
                <a:lnTo>
                  <a:pt x="1383030" y="54486"/>
                </a:lnTo>
                <a:lnTo>
                  <a:pt x="1438351" y="53982"/>
                </a:lnTo>
                <a:lnTo>
                  <a:pt x="1493672" y="52583"/>
                </a:lnTo>
                <a:lnTo>
                  <a:pt x="1548993" y="50104"/>
                </a:lnTo>
                <a:lnTo>
                  <a:pt x="1604314" y="46471"/>
                </a:lnTo>
                <a:lnTo>
                  <a:pt x="1659636" y="41727"/>
                </a:lnTo>
                <a:lnTo>
                  <a:pt x="1714957" y="36034"/>
                </a:lnTo>
                <a:lnTo>
                  <a:pt x="1770278" y="29663"/>
                </a:lnTo>
                <a:lnTo>
                  <a:pt x="1825599" y="22973"/>
                </a:lnTo>
                <a:lnTo>
                  <a:pt x="1880920" y="16389"/>
                </a:lnTo>
                <a:lnTo>
                  <a:pt x="1936242" y="10367"/>
                </a:lnTo>
                <a:lnTo>
                  <a:pt x="1991563" y="5362"/>
                </a:lnTo>
                <a:lnTo>
                  <a:pt x="2046884" y="1790"/>
                </a:lnTo>
                <a:lnTo>
                  <a:pt x="2102205" y="0"/>
                </a:lnTo>
                <a:lnTo>
                  <a:pt x="2157526" y="241"/>
                </a:lnTo>
                <a:lnTo>
                  <a:pt x="2212848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828800"/>
            <a:ext cx="18288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14000" b="1">
                <a:solidFill>
                  <a:srgbClr val="F55F42"/>
                </a:solidFill>
                <a:latin typeface="Calibri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2514600"/>
            <a:ext cx="630936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[Two or three lines on who you are, and one result with a real number and a date.]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52560" y="2377440"/>
            <a:ext cx="2496312" cy="228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52560" y="2377440"/>
            <a:ext cx="2496312" cy="2286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pic>
        <p:nvPicPr>
          <p:cNvPr id="15" name="Note (delete me)" descr="note-resu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4892040"/>
            <a:ext cx="3200400" cy="8082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grid" descr="gr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22960" y="384048"/>
            <a:ext cx="1554480" cy="420624"/>
          </a:xfrm>
          <a:prstGeom prst="roundRect">
            <a:avLst>
              <a:gd name="adj" fmla="val 26086"/>
            </a:avLst>
          </a:prstGeom>
          <a:noFill/>
          <a:ln w="15240">
            <a:solidFill>
              <a:srgbClr val="62626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384048"/>
            <a:ext cx="15544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logo]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424160" y="420624"/>
            <a:ext cx="1124712" cy="34747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24160" y="420624"/>
            <a:ext cx="1124712" cy="3474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626268"/>
                </a:solidFill>
                <a:latin typeface="Calibri"/>
              </a:rPr>
              <a:t>11 /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914400"/>
            <a:ext cx="106984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0A263F"/>
                </a:solidFill>
                <a:latin typeface="Calibri"/>
              </a:rPr>
              <a:t>Next steps</a:t>
            </a:r>
          </a:p>
        </p:txBody>
      </p:sp>
      <p:sp>
        <p:nvSpPr>
          <p:cNvPr id="8" name="Freeform 7"/>
          <p:cNvSpPr/>
          <p:nvPr/>
        </p:nvSpPr>
        <p:spPr>
          <a:xfrm>
            <a:off x="841248" y="1548723"/>
            <a:ext cx="2697480" cy="135628"/>
          </a:xfrm>
          <a:custGeom>
            <a:avLst/>
            <a:gdLst/>
            <a:ahLst/>
            <a:cxnLst/>
            <a:rect l="l" t="t" r="r" b="b"/>
            <a:pathLst>
              <a:path w="2697480" h="135628">
                <a:moveTo>
                  <a:pt x="0" y="94932"/>
                </a:moveTo>
                <a:lnTo>
                  <a:pt x="67437" y="105232"/>
                </a:lnTo>
                <a:lnTo>
                  <a:pt x="134874" y="114714"/>
                </a:lnTo>
                <a:lnTo>
                  <a:pt x="202311" y="122872"/>
                </a:lnTo>
                <a:lnTo>
                  <a:pt x="269748" y="129276"/>
                </a:lnTo>
                <a:lnTo>
                  <a:pt x="337185" y="133595"/>
                </a:lnTo>
                <a:lnTo>
                  <a:pt x="404622" y="135628"/>
                </a:lnTo>
                <a:lnTo>
                  <a:pt x="472059" y="135305"/>
                </a:lnTo>
                <a:lnTo>
                  <a:pt x="539496" y="132701"/>
                </a:lnTo>
                <a:lnTo>
                  <a:pt x="606933" y="128019"/>
                </a:lnTo>
                <a:lnTo>
                  <a:pt x="674370" y="121580"/>
                </a:lnTo>
                <a:lnTo>
                  <a:pt x="741807" y="113797"/>
                </a:lnTo>
                <a:lnTo>
                  <a:pt x="809244" y="105143"/>
                </a:lnTo>
                <a:lnTo>
                  <a:pt x="876681" y="96118"/>
                </a:lnTo>
                <a:lnTo>
                  <a:pt x="944118" y="87211"/>
                </a:lnTo>
                <a:lnTo>
                  <a:pt x="1011555" y="78869"/>
                </a:lnTo>
                <a:lnTo>
                  <a:pt x="1078992" y="71462"/>
                </a:lnTo>
                <a:lnTo>
                  <a:pt x="1146429" y="65264"/>
                </a:lnTo>
                <a:lnTo>
                  <a:pt x="1213866" y="60431"/>
                </a:lnTo>
                <a:lnTo>
                  <a:pt x="1281303" y="56995"/>
                </a:lnTo>
                <a:lnTo>
                  <a:pt x="1348740" y="54871"/>
                </a:lnTo>
                <a:lnTo>
                  <a:pt x="1416177" y="53860"/>
                </a:lnTo>
                <a:lnTo>
                  <a:pt x="1483614" y="53678"/>
                </a:lnTo>
                <a:lnTo>
                  <a:pt x="1551051" y="53974"/>
                </a:lnTo>
                <a:lnTo>
                  <a:pt x="1618488" y="54369"/>
                </a:lnTo>
                <a:lnTo>
                  <a:pt x="1685925" y="54486"/>
                </a:lnTo>
                <a:lnTo>
                  <a:pt x="1753362" y="53982"/>
                </a:lnTo>
                <a:lnTo>
                  <a:pt x="1820799" y="52583"/>
                </a:lnTo>
                <a:lnTo>
                  <a:pt x="1888236" y="50104"/>
                </a:lnTo>
                <a:lnTo>
                  <a:pt x="1955673" y="46471"/>
                </a:lnTo>
                <a:lnTo>
                  <a:pt x="2023110" y="41727"/>
                </a:lnTo>
                <a:lnTo>
                  <a:pt x="2090547" y="36034"/>
                </a:lnTo>
                <a:lnTo>
                  <a:pt x="2157984" y="29663"/>
                </a:lnTo>
                <a:lnTo>
                  <a:pt x="2225421" y="22973"/>
                </a:lnTo>
                <a:lnTo>
                  <a:pt x="2292858" y="16389"/>
                </a:lnTo>
                <a:lnTo>
                  <a:pt x="2360295" y="10367"/>
                </a:lnTo>
                <a:lnTo>
                  <a:pt x="2427732" y="5362"/>
                </a:lnTo>
                <a:lnTo>
                  <a:pt x="2495169" y="1790"/>
                </a:lnTo>
                <a:lnTo>
                  <a:pt x="2562606" y="0"/>
                </a:lnTo>
                <a:lnTo>
                  <a:pt x="2630043" y="241"/>
                </a:lnTo>
                <a:lnTo>
                  <a:pt x="2697480" y="2641"/>
                </a:lnTo>
              </a:path>
            </a:pathLst>
          </a:custGeom>
          <a:noFill/>
          <a:ln w="45720" cap="rnd">
            <a:solidFill>
              <a:srgbClr val="F55F4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641908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000" b="0">
                <a:solidFill>
                  <a:srgbClr val="626268"/>
                </a:solidFill>
                <a:latin typeface="Calibri"/>
              </a:rPr>
              <a:t>   |   Proposal for </a:t>
            </a:r>
            <a:r>
              <a:rPr sz="10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[Client name]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6419088"/>
            <a:ext cx="36850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626268"/>
                </a:solidFill>
                <a:latin typeface="Calibri"/>
              </a:rPr>
              <a:t>Free template from SEOSage  |  seosage.co</a:t>
            </a:r>
          </a:p>
        </p:txBody>
      </p:sp>
      <p:pic>
        <p:nvPicPr>
          <p:cNvPr id="11" name="Note (delete me)" descr="note-ne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1325880"/>
            <a:ext cx="2103120" cy="95439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22960" y="2377440"/>
            <a:ext cx="342900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2514600"/>
            <a:ext cx="1371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55F42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35204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71717"/>
                </a:solidFill>
                <a:latin typeface="Calibri"/>
              </a:rPr>
              <a:t>Reply to accept this proposal.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2377440"/>
            <a:ext cx="342900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09160" y="2514600"/>
            <a:ext cx="1371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55F42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35204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71717"/>
                </a:solidFill>
                <a:latin typeface="Calibri"/>
              </a:rPr>
              <a:t>Sign below.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2377440"/>
            <a:ext cx="342900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4E4E7"/>
            </a:solidFill>
          </a:ln>
          <a:effectLst>
            <a:outerShdw blurRad="254000" dist="88900" dir="5400000" algn="t" rotWithShape="0">
              <a:srgbClr val="0A263F">
                <a:alpha val="1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514600"/>
            <a:ext cx="1371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0"/>
              </a:spcAft>
            </a:pPr>
            <a:r>
              <a:rPr sz="5400" b="1">
                <a:solidFill>
                  <a:srgbClr val="F55F42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520440"/>
            <a:ext cx="29260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71717"/>
                </a:solidFill>
                <a:latin typeface="Calibri"/>
              </a:rPr>
              <a:t>We book the kickoff within </a:t>
            </a:r>
            <a:r>
              <a:rPr sz="1700" b="0">
                <a:solidFill>
                  <a:srgbClr val="171717"/>
                </a:solidFill>
                <a:highlight>
                  <a:srgbClr val="FFE27A"/>
                </a:highlight>
                <a:latin typeface="Calibri"/>
              </a:rPr>
              <a:t>[5]</a:t>
            </a:r>
            <a:r>
              <a:rPr sz="1700" b="0">
                <a:solidFill>
                  <a:srgbClr val="171717"/>
                </a:solidFill>
                <a:latin typeface="Calibri"/>
              </a:rPr>
              <a:t> working days.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5486400"/>
            <a:ext cx="5120640" cy="18288"/>
          </a:xfrm>
          <a:prstGeom prst="rect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77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626268"/>
                </a:solidFill>
                <a:latin typeface="Calibri"/>
              </a:rPr>
              <a:t>Client   |   Date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09360" y="5486400"/>
            <a:ext cx="5120640" cy="18288"/>
          </a:xfrm>
          <a:prstGeom prst="rect">
            <a:avLst/>
          </a:prstGeom>
          <a:solidFill>
            <a:srgbClr val="1717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09360" y="5577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626268"/>
                </a:solidFill>
                <a:latin typeface="Calibri"/>
              </a:rPr>
              <a:t>For </a:t>
            </a:r>
            <a:r>
              <a:rPr sz="1200" b="0">
                <a:solidFill>
                  <a:srgbClr val="626268"/>
                </a:solidFill>
                <a:highlight>
                  <a:srgbClr val="FFE27A"/>
                </a:highlight>
                <a:latin typeface="Calibri"/>
              </a:rPr>
              <a:t>[your company]</a:t>
            </a:r>
            <a:r>
              <a:rPr sz="1200" b="0">
                <a:solidFill>
                  <a:srgbClr val="626268"/>
                </a:solidFill>
                <a:latin typeface="Calibri"/>
              </a:rPr>
              <a:t>   |   Date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