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7.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grid" descr="grid.pn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822960" y="384048"/>
            <a:ext cx="420624" cy="420624"/>
          </a:xfrm>
          <a:prstGeom prst="roundRect">
            <a:avLst>
              <a:gd name="adj" fmla="val 26086"/>
            </a:avLst>
          </a:prstGeom>
          <a:solidFill>
            <a:srgbClr val="1717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384048"/>
            <a:ext cx="420624" cy="420624"/>
          </a:xfrm>
          <a:prstGeom prst="rect">
            <a:avLst/>
          </a:prstGeom>
          <a:noFill/>
        </p:spPr>
        <p:txBody>
          <a:bodyPr wrap="square" anchor="ctr" lIns="0" rIns="0" tIns="0" bIns="0">
            <a:spAutoFit/>
          </a:bodyPr>
          <a:lstStyle/>
          <a:p>
            <a:pPr algn="ctr">
              <a:spcAft>
                <a:spcPts val="0"/>
              </a:spcAft>
            </a:pPr>
            <a:r>
              <a:rPr sz="1800" b="1">
                <a:solidFill>
                  <a:srgbClr val="FFFFFF"/>
                </a:solidFill>
                <a:latin typeface="Calibri"/>
              </a:rPr>
              <a:t>E</a:t>
            </a:r>
          </a:p>
        </p:txBody>
      </p:sp>
      <p:sp>
        <p:nvSpPr>
          <p:cNvPr id="5" name="TextBox 4"/>
          <p:cNvSpPr txBox="1"/>
          <p:nvPr/>
        </p:nvSpPr>
        <p:spPr>
          <a:xfrm>
            <a:off x="1371600" y="384048"/>
            <a:ext cx="3657600" cy="420624"/>
          </a:xfrm>
          <a:prstGeom prst="rect">
            <a:avLst/>
          </a:prstGeom>
          <a:noFill/>
        </p:spPr>
        <p:txBody>
          <a:bodyPr wrap="square" anchor="ctr" lIns="0" rIns="0" tIns="0" bIns="0">
            <a:spAutoFit/>
          </a:bodyPr>
          <a:lstStyle/>
          <a:p>
            <a:pPr algn="l">
              <a:spcAft>
                <a:spcPts val="0"/>
              </a:spcAft>
            </a:pPr>
            <a:r>
              <a:rPr sz="1400" b="1">
                <a:solidFill>
                  <a:srgbClr val="171717"/>
                </a:solidFill>
                <a:latin typeface="Calibri"/>
              </a:rPr>
              <a:t>Example SEO Studio</a:t>
            </a:r>
          </a:p>
        </p:txBody>
      </p:sp>
      <p:sp>
        <p:nvSpPr>
          <p:cNvPr id="6" name="Rounded Rectangle 5"/>
          <p:cNvSpPr/>
          <p:nvPr/>
        </p:nvSpPr>
        <p:spPr>
          <a:xfrm>
            <a:off x="822960" y="1600200"/>
            <a:ext cx="1828800" cy="347472"/>
          </a:xfrm>
          <a:prstGeom prst="roundRect">
            <a:avLst>
              <a:gd name="adj" fmla="val 50000"/>
            </a:avLst>
          </a:prstGeom>
          <a:solidFill>
            <a:srgbClr val="FFFFFF"/>
          </a:solidFill>
          <a:ln w="12700">
            <a:solidFill>
              <a:srgbClr val="E4E4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1600200"/>
            <a:ext cx="1828800" cy="347472"/>
          </a:xfrm>
          <a:prstGeom prst="rect">
            <a:avLst/>
          </a:prstGeom>
          <a:noFill/>
        </p:spPr>
        <p:txBody>
          <a:bodyPr wrap="square" anchor="ctr" lIns="0" rIns="0" tIns="0" bIns="0">
            <a:spAutoFit/>
          </a:bodyPr>
          <a:lstStyle/>
          <a:p>
            <a:pPr algn="ctr">
              <a:spcAft>
                <a:spcPts val="0"/>
              </a:spcAft>
            </a:pPr>
            <a:r>
              <a:rPr sz="1100" b="1">
                <a:solidFill>
                  <a:srgbClr val="F55F42"/>
                </a:solidFill>
                <a:latin typeface="Calibri"/>
              </a:rPr>
              <a:t>SEO PROPOSAL</a:t>
            </a:r>
          </a:p>
        </p:txBody>
      </p:sp>
      <p:sp>
        <p:nvSpPr>
          <p:cNvPr id="8" name="TextBox 7"/>
          <p:cNvSpPr txBox="1"/>
          <p:nvPr/>
        </p:nvSpPr>
        <p:spPr>
          <a:xfrm>
            <a:off x="822960" y="2148840"/>
            <a:ext cx="6766560" cy="1097280"/>
          </a:xfrm>
          <a:prstGeom prst="rect">
            <a:avLst/>
          </a:prstGeom>
          <a:noFill/>
        </p:spPr>
        <p:txBody>
          <a:bodyPr wrap="square" anchor="t" lIns="0" rIns="0" tIns="0" bIns="0">
            <a:spAutoFit/>
          </a:bodyPr>
          <a:lstStyle/>
          <a:p>
            <a:pPr algn="l">
              <a:spcAft>
                <a:spcPts val="0"/>
              </a:spcAft>
            </a:pPr>
            <a:r>
              <a:rPr sz="6600" b="1">
                <a:solidFill>
                  <a:srgbClr val="0A263F"/>
                </a:solidFill>
                <a:latin typeface="Calibri"/>
              </a:rPr>
              <a:t>SEO proposal</a:t>
            </a:r>
          </a:p>
        </p:txBody>
      </p:sp>
      <p:sp>
        <p:nvSpPr>
          <p:cNvPr id="9" name="TextBox 8"/>
          <p:cNvSpPr txBox="1"/>
          <p:nvPr/>
        </p:nvSpPr>
        <p:spPr>
          <a:xfrm>
            <a:off x="822960" y="3200400"/>
            <a:ext cx="6766560" cy="914400"/>
          </a:xfrm>
          <a:prstGeom prst="rect">
            <a:avLst/>
          </a:prstGeom>
          <a:noFill/>
        </p:spPr>
        <p:txBody>
          <a:bodyPr wrap="square" anchor="t" lIns="0" rIns="0" tIns="0" bIns="0">
            <a:spAutoFit/>
          </a:bodyPr>
          <a:lstStyle/>
          <a:p>
            <a:pPr algn="l">
              <a:spcAft>
                <a:spcPts val="0"/>
              </a:spcAft>
            </a:pPr>
            <a:r>
              <a:rPr sz="3400" b="1">
                <a:solidFill>
                  <a:srgbClr val="0A263F"/>
                </a:solidFill>
                <a:latin typeface="Calibri"/>
              </a:rPr>
              <a:t>for Marketingly (marketingly.org)</a:t>
            </a:r>
          </a:p>
        </p:txBody>
      </p:sp>
      <p:sp>
        <p:nvSpPr>
          <p:cNvPr id="10" name="Freeform 9"/>
          <p:cNvSpPr/>
          <p:nvPr/>
        </p:nvSpPr>
        <p:spPr>
          <a:xfrm>
            <a:off x="841248" y="3990171"/>
            <a:ext cx="5120640" cy="135628"/>
          </a:xfrm>
          <a:custGeom>
            <a:avLst/>
            <a:gdLst/>
            <a:ahLst/>
            <a:cxnLst/>
            <a:rect l="l" t="t" r="r" b="b"/>
            <a:pathLst>
              <a:path w="5120640" h="135628">
                <a:moveTo>
                  <a:pt x="0" y="94932"/>
                </a:moveTo>
                <a:lnTo>
                  <a:pt x="128016" y="105232"/>
                </a:lnTo>
                <a:lnTo>
                  <a:pt x="256032" y="114714"/>
                </a:lnTo>
                <a:lnTo>
                  <a:pt x="384047" y="122872"/>
                </a:lnTo>
                <a:lnTo>
                  <a:pt x="512064" y="129276"/>
                </a:lnTo>
                <a:lnTo>
                  <a:pt x="640080" y="133595"/>
                </a:lnTo>
                <a:lnTo>
                  <a:pt x="768095" y="135628"/>
                </a:lnTo>
                <a:lnTo>
                  <a:pt x="896112" y="135305"/>
                </a:lnTo>
                <a:lnTo>
                  <a:pt x="1024128" y="132701"/>
                </a:lnTo>
                <a:lnTo>
                  <a:pt x="1152144" y="128019"/>
                </a:lnTo>
                <a:lnTo>
                  <a:pt x="1280160" y="121580"/>
                </a:lnTo>
                <a:lnTo>
                  <a:pt x="1408176" y="113797"/>
                </a:lnTo>
                <a:lnTo>
                  <a:pt x="1536191" y="105143"/>
                </a:lnTo>
                <a:lnTo>
                  <a:pt x="1664208" y="96118"/>
                </a:lnTo>
                <a:lnTo>
                  <a:pt x="1792224" y="87211"/>
                </a:lnTo>
                <a:lnTo>
                  <a:pt x="1920240" y="78869"/>
                </a:lnTo>
                <a:lnTo>
                  <a:pt x="2048255" y="71462"/>
                </a:lnTo>
                <a:lnTo>
                  <a:pt x="2176272" y="65264"/>
                </a:lnTo>
                <a:lnTo>
                  <a:pt x="2304288" y="60431"/>
                </a:lnTo>
                <a:lnTo>
                  <a:pt x="2432303" y="56995"/>
                </a:lnTo>
                <a:lnTo>
                  <a:pt x="2560320" y="54871"/>
                </a:lnTo>
                <a:lnTo>
                  <a:pt x="2688336" y="53860"/>
                </a:lnTo>
                <a:lnTo>
                  <a:pt x="2816351" y="53678"/>
                </a:lnTo>
                <a:lnTo>
                  <a:pt x="2944367" y="53974"/>
                </a:lnTo>
                <a:lnTo>
                  <a:pt x="3072383" y="54369"/>
                </a:lnTo>
                <a:lnTo>
                  <a:pt x="3200400" y="54486"/>
                </a:lnTo>
                <a:lnTo>
                  <a:pt x="3328415" y="53982"/>
                </a:lnTo>
                <a:lnTo>
                  <a:pt x="3456432" y="52583"/>
                </a:lnTo>
                <a:lnTo>
                  <a:pt x="3584448" y="50104"/>
                </a:lnTo>
                <a:lnTo>
                  <a:pt x="3712464" y="46471"/>
                </a:lnTo>
                <a:lnTo>
                  <a:pt x="3840480" y="41727"/>
                </a:lnTo>
                <a:lnTo>
                  <a:pt x="3968496" y="36034"/>
                </a:lnTo>
                <a:lnTo>
                  <a:pt x="4096511" y="29663"/>
                </a:lnTo>
                <a:lnTo>
                  <a:pt x="4224527" y="22973"/>
                </a:lnTo>
                <a:lnTo>
                  <a:pt x="4352544" y="16389"/>
                </a:lnTo>
                <a:lnTo>
                  <a:pt x="4480560" y="10367"/>
                </a:lnTo>
                <a:lnTo>
                  <a:pt x="4608576" y="5362"/>
                </a:lnTo>
                <a:lnTo>
                  <a:pt x="4736592" y="1790"/>
                </a:lnTo>
                <a:lnTo>
                  <a:pt x="4864607" y="0"/>
                </a:lnTo>
                <a:lnTo>
                  <a:pt x="4992623" y="241"/>
                </a:lnTo>
                <a:lnTo>
                  <a:pt x="5120640" y="2641"/>
                </a:lnTo>
              </a:path>
            </a:pathLst>
          </a:custGeom>
          <a:noFill/>
          <a:ln w="53340" cap="rnd">
            <a:solidFill>
              <a:srgbClr val="F55F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4526280"/>
            <a:ext cx="6400800" cy="1097280"/>
          </a:xfrm>
          <a:prstGeom prst="rect">
            <a:avLst/>
          </a:prstGeom>
          <a:noFill/>
        </p:spPr>
        <p:txBody>
          <a:bodyPr wrap="square" anchor="t" lIns="0" rIns="0" tIns="0" bIns="0">
            <a:spAutoFit/>
          </a:bodyPr>
          <a:lstStyle/>
          <a:p>
            <a:pPr algn="l">
              <a:spcAft>
                <a:spcPts val="400"/>
              </a:spcAft>
            </a:pPr>
            <a:r>
              <a:rPr sz="1600" b="0">
                <a:solidFill>
                  <a:srgbClr val="626268"/>
                </a:solidFill>
                <a:latin typeface="Calibri"/>
              </a:rPr>
              <a:t>Prepared by Example SEO Studio</a:t>
            </a:r>
          </a:p>
          <a:p>
            <a:pPr algn="l">
              <a:spcAft>
                <a:spcPts val="400"/>
              </a:spcAft>
            </a:pPr>
            <a:r>
              <a:rPr sz="1600" b="0">
                <a:solidFill>
                  <a:srgbClr val="626268"/>
                </a:solidFill>
                <a:latin typeface="Calibri"/>
              </a:rPr>
              <a:t>29 September 2026   |   Valid until 29 October 2026</a:t>
            </a:r>
          </a:p>
        </p:txBody>
      </p:sp>
      <p:pic>
        <p:nvPicPr>
          <p:cNvPr id="12" name="cover-card" descr="cover-card.png"/>
          <p:cNvPicPr>
            <a:picLocks noChangeAspect="1"/>
          </p:cNvPicPr>
          <p:nvPr/>
        </p:nvPicPr>
        <p:blipFill>
          <a:blip r:embed="rId3"/>
          <a:stretch>
            <a:fillRect/>
          </a:stretch>
        </p:blipFill>
        <p:spPr>
          <a:xfrm>
            <a:off x="6400800" y="502920"/>
            <a:ext cx="5577840" cy="5387896"/>
          </a:xfrm>
          <a:prstGeom prst="rect">
            <a:avLst/>
          </a:prstGeom>
        </p:spPr>
      </p:pic>
      <p:sp>
        <p:nvSpPr>
          <p:cNvPr id="13" name="TextBox 12"/>
          <p:cNvSpPr txBox="1"/>
          <p:nvPr/>
        </p:nvSpPr>
        <p:spPr>
          <a:xfrm>
            <a:off x="822960" y="6355080"/>
            <a:ext cx="5486400" cy="274320"/>
          </a:xfrm>
          <a:prstGeom prst="rect">
            <a:avLst/>
          </a:prstGeom>
          <a:noFill/>
        </p:spPr>
        <p:txBody>
          <a:bodyPr wrap="square" anchor="t" lIns="0" rIns="0" tIns="0" bIns="0">
            <a:spAutoFit/>
          </a:bodyPr>
          <a:lstStyle/>
          <a:p>
            <a:pPr algn="l">
              <a:spcAft>
                <a:spcPts val="600"/>
              </a:spcAft>
            </a:pPr>
            <a:r>
              <a:rPr sz="1100" b="0">
                <a:solidFill>
                  <a:srgbClr val="626268"/>
                </a:solidFill>
                <a:latin typeface="Calibri"/>
              </a:rPr>
              <a:t>Free template from SEOSage  |  seosage.co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grid" descr="grid.pn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822960" y="384048"/>
            <a:ext cx="420624" cy="420624"/>
          </a:xfrm>
          <a:prstGeom prst="roundRect">
            <a:avLst>
              <a:gd name="adj" fmla="val 26086"/>
            </a:avLst>
          </a:prstGeom>
          <a:solidFill>
            <a:srgbClr val="1717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384048"/>
            <a:ext cx="420624" cy="420624"/>
          </a:xfrm>
          <a:prstGeom prst="rect">
            <a:avLst/>
          </a:prstGeom>
          <a:noFill/>
        </p:spPr>
        <p:txBody>
          <a:bodyPr wrap="square" anchor="ctr" lIns="0" rIns="0" tIns="0" bIns="0">
            <a:spAutoFit/>
          </a:bodyPr>
          <a:lstStyle/>
          <a:p>
            <a:pPr algn="ctr">
              <a:spcAft>
                <a:spcPts val="0"/>
              </a:spcAft>
            </a:pPr>
            <a:r>
              <a:rPr sz="1800" b="1">
                <a:solidFill>
                  <a:srgbClr val="FFFFFF"/>
                </a:solidFill>
                <a:latin typeface="Calibri"/>
              </a:rPr>
              <a:t>E</a:t>
            </a:r>
          </a:p>
        </p:txBody>
      </p:sp>
      <p:sp>
        <p:nvSpPr>
          <p:cNvPr id="5" name="TextBox 4"/>
          <p:cNvSpPr txBox="1"/>
          <p:nvPr/>
        </p:nvSpPr>
        <p:spPr>
          <a:xfrm>
            <a:off x="1371600" y="384048"/>
            <a:ext cx="3657600" cy="420624"/>
          </a:xfrm>
          <a:prstGeom prst="rect">
            <a:avLst/>
          </a:prstGeom>
          <a:noFill/>
        </p:spPr>
        <p:txBody>
          <a:bodyPr wrap="square" anchor="ctr" lIns="0" rIns="0" tIns="0" bIns="0">
            <a:spAutoFit/>
          </a:bodyPr>
          <a:lstStyle/>
          <a:p>
            <a:pPr algn="l">
              <a:spcAft>
                <a:spcPts val="0"/>
              </a:spcAft>
            </a:pPr>
            <a:r>
              <a:rPr sz="1400" b="1">
                <a:solidFill>
                  <a:srgbClr val="171717"/>
                </a:solidFill>
                <a:latin typeface="Calibri"/>
              </a:rPr>
              <a:t>Example SEO Studio</a:t>
            </a:r>
          </a:p>
        </p:txBody>
      </p:sp>
      <p:sp>
        <p:nvSpPr>
          <p:cNvPr id="6" name="Rounded Rectangle 5"/>
          <p:cNvSpPr/>
          <p:nvPr/>
        </p:nvSpPr>
        <p:spPr>
          <a:xfrm>
            <a:off x="10424160" y="420624"/>
            <a:ext cx="1124712" cy="347472"/>
          </a:xfrm>
          <a:prstGeom prst="roundRect">
            <a:avLst>
              <a:gd name="adj" fmla="val 50000"/>
            </a:avLst>
          </a:prstGeom>
          <a:solidFill>
            <a:srgbClr val="FFFFFF"/>
          </a:solidFill>
          <a:ln w="12700">
            <a:solidFill>
              <a:srgbClr val="E4E4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424160" y="420624"/>
            <a:ext cx="1124712" cy="347472"/>
          </a:xfrm>
          <a:prstGeom prst="rect">
            <a:avLst/>
          </a:prstGeom>
          <a:noFill/>
        </p:spPr>
        <p:txBody>
          <a:bodyPr wrap="square" anchor="ctr" lIns="0" rIns="0" tIns="0" bIns="0">
            <a:spAutoFit/>
          </a:bodyPr>
          <a:lstStyle/>
          <a:p>
            <a:pPr algn="ctr">
              <a:spcAft>
                <a:spcPts val="0"/>
              </a:spcAft>
            </a:pPr>
            <a:r>
              <a:rPr sz="1100" b="1">
                <a:solidFill>
                  <a:srgbClr val="626268"/>
                </a:solidFill>
                <a:latin typeface="Calibri"/>
              </a:rPr>
              <a:t>02 / 11</a:t>
            </a:r>
          </a:p>
        </p:txBody>
      </p:sp>
      <p:sp>
        <p:nvSpPr>
          <p:cNvPr id="8" name="TextBox 7"/>
          <p:cNvSpPr txBox="1"/>
          <p:nvPr/>
        </p:nvSpPr>
        <p:spPr>
          <a:xfrm>
            <a:off x="822960" y="914400"/>
            <a:ext cx="10698480" cy="731520"/>
          </a:xfrm>
          <a:prstGeom prst="rect">
            <a:avLst/>
          </a:prstGeom>
          <a:noFill/>
        </p:spPr>
        <p:txBody>
          <a:bodyPr wrap="square" anchor="t" lIns="0" rIns="0" tIns="0" bIns="0">
            <a:spAutoFit/>
          </a:bodyPr>
          <a:lstStyle/>
          <a:p>
            <a:pPr algn="l">
              <a:spcAft>
                <a:spcPts val="0"/>
              </a:spcAft>
            </a:pPr>
            <a:r>
              <a:rPr sz="4000" b="1">
                <a:solidFill>
                  <a:srgbClr val="0A263F"/>
                </a:solidFill>
                <a:latin typeface="Calibri"/>
              </a:rPr>
              <a:t>The short version</a:t>
            </a:r>
          </a:p>
        </p:txBody>
      </p:sp>
      <p:sp>
        <p:nvSpPr>
          <p:cNvPr id="9" name="Freeform 8"/>
          <p:cNvSpPr/>
          <p:nvPr/>
        </p:nvSpPr>
        <p:spPr>
          <a:xfrm>
            <a:off x="841248" y="1548723"/>
            <a:ext cx="4393692" cy="135628"/>
          </a:xfrm>
          <a:custGeom>
            <a:avLst/>
            <a:gdLst/>
            <a:ahLst/>
            <a:cxnLst/>
            <a:rect l="l" t="t" r="r" b="b"/>
            <a:pathLst>
              <a:path w="4393692" h="135628">
                <a:moveTo>
                  <a:pt x="0" y="94932"/>
                </a:moveTo>
                <a:lnTo>
                  <a:pt x="109842" y="105232"/>
                </a:lnTo>
                <a:lnTo>
                  <a:pt x="219684" y="114714"/>
                </a:lnTo>
                <a:lnTo>
                  <a:pt x="329526" y="122872"/>
                </a:lnTo>
                <a:lnTo>
                  <a:pt x="439369" y="129276"/>
                </a:lnTo>
                <a:lnTo>
                  <a:pt x="549211" y="133595"/>
                </a:lnTo>
                <a:lnTo>
                  <a:pt x="659053" y="135628"/>
                </a:lnTo>
                <a:lnTo>
                  <a:pt x="768896" y="135305"/>
                </a:lnTo>
                <a:lnTo>
                  <a:pt x="878738" y="132701"/>
                </a:lnTo>
                <a:lnTo>
                  <a:pt x="988580" y="128019"/>
                </a:lnTo>
                <a:lnTo>
                  <a:pt x="1098422" y="121580"/>
                </a:lnTo>
                <a:lnTo>
                  <a:pt x="1208265" y="113797"/>
                </a:lnTo>
                <a:lnTo>
                  <a:pt x="1318107" y="105143"/>
                </a:lnTo>
                <a:lnTo>
                  <a:pt x="1427949" y="96118"/>
                </a:lnTo>
                <a:lnTo>
                  <a:pt x="1537792" y="87211"/>
                </a:lnTo>
                <a:lnTo>
                  <a:pt x="1647634" y="78869"/>
                </a:lnTo>
                <a:lnTo>
                  <a:pt x="1757476" y="71462"/>
                </a:lnTo>
                <a:lnTo>
                  <a:pt x="1867319" y="65264"/>
                </a:lnTo>
                <a:lnTo>
                  <a:pt x="1977161" y="60431"/>
                </a:lnTo>
                <a:lnTo>
                  <a:pt x="2087003" y="56995"/>
                </a:lnTo>
                <a:lnTo>
                  <a:pt x="2196846" y="54871"/>
                </a:lnTo>
                <a:lnTo>
                  <a:pt x="2306688" y="53860"/>
                </a:lnTo>
                <a:lnTo>
                  <a:pt x="2416530" y="53678"/>
                </a:lnTo>
                <a:lnTo>
                  <a:pt x="2526372" y="53974"/>
                </a:lnTo>
                <a:lnTo>
                  <a:pt x="2636215" y="54369"/>
                </a:lnTo>
                <a:lnTo>
                  <a:pt x="2746057" y="54486"/>
                </a:lnTo>
                <a:lnTo>
                  <a:pt x="2855899" y="53982"/>
                </a:lnTo>
                <a:lnTo>
                  <a:pt x="2965742" y="52583"/>
                </a:lnTo>
                <a:lnTo>
                  <a:pt x="3075584" y="50104"/>
                </a:lnTo>
                <a:lnTo>
                  <a:pt x="3185426" y="46471"/>
                </a:lnTo>
                <a:lnTo>
                  <a:pt x="3295268" y="41727"/>
                </a:lnTo>
                <a:lnTo>
                  <a:pt x="3405111" y="36034"/>
                </a:lnTo>
                <a:lnTo>
                  <a:pt x="3514953" y="29663"/>
                </a:lnTo>
                <a:lnTo>
                  <a:pt x="3624795" y="22973"/>
                </a:lnTo>
                <a:lnTo>
                  <a:pt x="3734638" y="16389"/>
                </a:lnTo>
                <a:lnTo>
                  <a:pt x="3844480" y="10367"/>
                </a:lnTo>
                <a:lnTo>
                  <a:pt x="3954322" y="5362"/>
                </a:lnTo>
                <a:lnTo>
                  <a:pt x="4064165" y="1790"/>
                </a:lnTo>
                <a:lnTo>
                  <a:pt x="4174007" y="0"/>
                </a:lnTo>
                <a:lnTo>
                  <a:pt x="4283849" y="241"/>
                </a:lnTo>
                <a:lnTo>
                  <a:pt x="4393692" y="2641"/>
                </a:lnTo>
              </a:path>
            </a:pathLst>
          </a:custGeom>
          <a:noFill/>
          <a:ln w="45720" cap="rnd">
            <a:solidFill>
              <a:srgbClr val="F55F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2960" y="6419088"/>
            <a:ext cx="7315200" cy="274320"/>
          </a:xfrm>
          <a:prstGeom prst="rect">
            <a:avLst/>
          </a:prstGeom>
          <a:noFill/>
        </p:spPr>
        <p:txBody>
          <a:bodyPr wrap="square" anchor="t" lIns="0" rIns="0" tIns="0" bIns="0">
            <a:spAutoFit/>
          </a:bodyPr>
          <a:lstStyle/>
          <a:p>
            <a:pPr algn="l">
              <a:spcAft>
                <a:spcPts val="600"/>
              </a:spcAft>
            </a:pPr>
            <a:r>
              <a:rPr sz="1000" b="0">
                <a:solidFill>
                  <a:srgbClr val="626268"/>
                </a:solidFill>
                <a:latin typeface="Calibri"/>
              </a:rPr>
              <a:t>Example SEO Studio   |   Proposal for Marketingly (marketingly.org)</a:t>
            </a:r>
          </a:p>
        </p:txBody>
      </p:sp>
      <p:sp>
        <p:nvSpPr>
          <p:cNvPr id="11" name="TextBox 10"/>
          <p:cNvSpPr txBox="1"/>
          <p:nvPr/>
        </p:nvSpPr>
        <p:spPr>
          <a:xfrm>
            <a:off x="7863840" y="6419088"/>
            <a:ext cx="3685032" cy="274320"/>
          </a:xfrm>
          <a:prstGeom prst="rect">
            <a:avLst/>
          </a:prstGeom>
          <a:noFill/>
        </p:spPr>
        <p:txBody>
          <a:bodyPr wrap="square" anchor="t" lIns="0" rIns="0" tIns="0" bIns="0">
            <a:spAutoFit/>
          </a:bodyPr>
          <a:lstStyle/>
          <a:p>
            <a:pPr algn="r">
              <a:spcAft>
                <a:spcPts val="600"/>
              </a:spcAft>
            </a:pPr>
            <a:r>
              <a:rPr sz="1000" b="0">
                <a:solidFill>
                  <a:srgbClr val="626268"/>
                </a:solidFill>
                <a:latin typeface="Calibri"/>
              </a:rPr>
              <a:t>Free template from SEOSage  |  seosage.co</a:t>
            </a:r>
          </a:p>
        </p:txBody>
      </p:sp>
      <p:sp>
        <p:nvSpPr>
          <p:cNvPr id="12" name="Rounded Rectangle 11"/>
          <p:cNvSpPr/>
          <p:nvPr/>
        </p:nvSpPr>
        <p:spPr>
          <a:xfrm>
            <a:off x="822960" y="2011680"/>
            <a:ext cx="1828800" cy="347472"/>
          </a:xfrm>
          <a:prstGeom prst="roundRect">
            <a:avLst>
              <a:gd name="adj" fmla="val 50000"/>
            </a:avLst>
          </a:prstGeom>
          <a:solidFill>
            <a:srgbClr val="FFFFFF"/>
          </a:solidFill>
          <a:ln w="12700">
            <a:solidFill>
              <a:srgbClr val="E4E4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22960" y="2011680"/>
            <a:ext cx="1828800" cy="347472"/>
          </a:xfrm>
          <a:prstGeom prst="rect">
            <a:avLst/>
          </a:prstGeom>
          <a:noFill/>
        </p:spPr>
        <p:txBody>
          <a:bodyPr wrap="square" anchor="ctr" lIns="0" rIns="0" tIns="0" bIns="0">
            <a:spAutoFit/>
          </a:bodyPr>
          <a:lstStyle/>
          <a:p>
            <a:pPr algn="ctr">
              <a:spcAft>
                <a:spcPts val="0"/>
              </a:spcAft>
            </a:pPr>
            <a:r>
              <a:rPr sz="1100" b="1">
                <a:solidFill>
                  <a:srgbClr val="F55F42"/>
                </a:solidFill>
                <a:latin typeface="Calibri"/>
              </a:rPr>
              <a:t>SECTION 01</a:t>
            </a:r>
          </a:p>
        </p:txBody>
      </p:sp>
      <p:sp>
        <p:nvSpPr>
          <p:cNvPr id="14" name="TextBox 13"/>
          <p:cNvSpPr txBox="1"/>
          <p:nvPr/>
        </p:nvSpPr>
        <p:spPr>
          <a:xfrm>
            <a:off x="822960" y="2606040"/>
            <a:ext cx="6583680" cy="3566160"/>
          </a:xfrm>
          <a:prstGeom prst="rect">
            <a:avLst/>
          </a:prstGeom>
          <a:noFill/>
        </p:spPr>
        <p:txBody>
          <a:bodyPr wrap="square" anchor="t" lIns="0" rIns="0" tIns="0" bIns="0">
            <a:spAutoFit/>
          </a:bodyPr>
          <a:lstStyle/>
          <a:p>
            <a:pPr algn="l">
              <a:spcAft>
                <a:spcPts val="1000"/>
              </a:spcAft>
            </a:pPr>
            <a:r>
              <a:rPr sz="2500" b="0">
                <a:solidFill>
                  <a:srgbClr val="171717"/>
                </a:solidFill>
                <a:latin typeface="Calibri"/>
              </a:rPr>
              <a:t>Marketingly wants more enquiries from Google. Today, 14 pages are hidden from Google by mistake and 28 pages have two title tags. We propose three months of fixes and page improvements, followed by monthly growth work, so that more people searching for your services can find you. The investment is $1,200 a month.</a:t>
            </a:r>
          </a:p>
        </p:txBody>
      </p:sp>
      <p:sp>
        <p:nvSpPr>
          <p:cNvPr id="15" name="Rounded Rectangle 14"/>
          <p:cNvSpPr/>
          <p:nvPr/>
        </p:nvSpPr>
        <p:spPr>
          <a:xfrm>
            <a:off x="7955279" y="2011680"/>
            <a:ext cx="3593592" cy="1188720"/>
          </a:xfrm>
          <a:prstGeom prst="roundRect">
            <a:avLst>
              <a:gd name="adj" fmla="val 13846"/>
            </a:avLst>
          </a:prstGeom>
          <a:solidFill>
            <a:srgbClr val="FFFFFF"/>
          </a:solidFill>
          <a:ln w="12700">
            <a:solidFill>
              <a:srgbClr val="E4E4E7"/>
            </a:solidFill>
          </a:ln>
          <a:effectLst>
            <a:outerShdw blurRad="254000" dist="88900" dir="5400000" algn="t" rotWithShape="0">
              <a:srgbClr val="0A263F">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7955279" y="2267712"/>
            <a:ext cx="82296" cy="676656"/>
          </a:xfrm>
          <a:prstGeom prst="rect">
            <a:avLst/>
          </a:prstGeom>
          <a:solidFill>
            <a:srgbClr val="F55F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21040" y="2212848"/>
            <a:ext cx="3108960" cy="274320"/>
          </a:xfrm>
          <a:prstGeom prst="rect">
            <a:avLst/>
          </a:prstGeom>
          <a:noFill/>
        </p:spPr>
        <p:txBody>
          <a:bodyPr wrap="square" anchor="t" lIns="0" rIns="0" tIns="0" bIns="0">
            <a:spAutoFit/>
          </a:bodyPr>
          <a:lstStyle/>
          <a:p>
            <a:pPr algn="l">
              <a:spcAft>
                <a:spcPts val="600"/>
              </a:spcAft>
            </a:pPr>
            <a:r>
              <a:rPr sz="1100" b="1">
                <a:solidFill>
                  <a:srgbClr val="F55F42"/>
                </a:solidFill>
                <a:latin typeface="Calibri"/>
              </a:rPr>
              <a:t>THE GOAL</a:t>
            </a:r>
          </a:p>
        </p:txBody>
      </p:sp>
      <p:sp>
        <p:nvSpPr>
          <p:cNvPr id="18" name="TextBox 17"/>
          <p:cNvSpPr txBox="1"/>
          <p:nvPr/>
        </p:nvSpPr>
        <p:spPr>
          <a:xfrm>
            <a:off x="8321040" y="2514600"/>
            <a:ext cx="3108960" cy="640080"/>
          </a:xfrm>
          <a:prstGeom prst="rect">
            <a:avLst/>
          </a:prstGeom>
          <a:noFill/>
        </p:spPr>
        <p:txBody>
          <a:bodyPr wrap="square" anchor="t" lIns="0" rIns="0" tIns="0" bIns="0">
            <a:spAutoFit/>
          </a:bodyPr>
          <a:lstStyle/>
          <a:p>
            <a:pPr algn="l">
              <a:spcAft>
                <a:spcPts val="600"/>
              </a:spcAft>
            </a:pPr>
            <a:r>
              <a:rPr sz="1700" b="1">
                <a:solidFill>
                  <a:srgbClr val="0A263F"/>
                </a:solidFill>
                <a:latin typeface="Calibri"/>
              </a:rPr>
              <a:t>More enquiries from Google</a:t>
            </a:r>
          </a:p>
        </p:txBody>
      </p:sp>
      <p:sp>
        <p:nvSpPr>
          <p:cNvPr id="19" name="Rounded Rectangle 18"/>
          <p:cNvSpPr/>
          <p:nvPr/>
        </p:nvSpPr>
        <p:spPr>
          <a:xfrm>
            <a:off x="7955279" y="3383280"/>
            <a:ext cx="3593592" cy="1188720"/>
          </a:xfrm>
          <a:prstGeom prst="roundRect">
            <a:avLst>
              <a:gd name="adj" fmla="val 13846"/>
            </a:avLst>
          </a:prstGeom>
          <a:solidFill>
            <a:srgbClr val="FFFFFF"/>
          </a:solidFill>
          <a:ln w="12700">
            <a:solidFill>
              <a:srgbClr val="E4E4E7"/>
            </a:solidFill>
          </a:ln>
          <a:effectLst>
            <a:outerShdw blurRad="254000" dist="88900" dir="5400000" algn="t" rotWithShape="0">
              <a:srgbClr val="0A263F">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7955279" y="3639312"/>
            <a:ext cx="82296" cy="676656"/>
          </a:xfrm>
          <a:prstGeom prst="rect">
            <a:avLst/>
          </a:prstGeom>
          <a:solidFill>
            <a:srgbClr val="F55F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321040" y="3584448"/>
            <a:ext cx="3108960" cy="274320"/>
          </a:xfrm>
          <a:prstGeom prst="rect">
            <a:avLst/>
          </a:prstGeom>
          <a:noFill/>
        </p:spPr>
        <p:txBody>
          <a:bodyPr wrap="square" anchor="t" lIns="0" rIns="0" tIns="0" bIns="0">
            <a:spAutoFit/>
          </a:bodyPr>
          <a:lstStyle/>
          <a:p>
            <a:pPr algn="l">
              <a:spcAft>
                <a:spcPts val="600"/>
              </a:spcAft>
            </a:pPr>
            <a:r>
              <a:rPr sz="1100" b="1">
                <a:solidFill>
                  <a:srgbClr val="F55F42"/>
                </a:solidFill>
                <a:latin typeface="Calibri"/>
              </a:rPr>
              <a:t>THE OFFER</a:t>
            </a:r>
          </a:p>
        </p:txBody>
      </p:sp>
      <p:sp>
        <p:nvSpPr>
          <p:cNvPr id="22" name="TextBox 21"/>
          <p:cNvSpPr txBox="1"/>
          <p:nvPr/>
        </p:nvSpPr>
        <p:spPr>
          <a:xfrm>
            <a:off x="8321040" y="3886200"/>
            <a:ext cx="3108960" cy="640080"/>
          </a:xfrm>
          <a:prstGeom prst="rect">
            <a:avLst/>
          </a:prstGeom>
          <a:noFill/>
        </p:spPr>
        <p:txBody>
          <a:bodyPr wrap="square" anchor="t" lIns="0" rIns="0" tIns="0" bIns="0">
            <a:spAutoFit/>
          </a:bodyPr>
          <a:lstStyle/>
          <a:p>
            <a:pPr algn="l">
              <a:spcAft>
                <a:spcPts val="600"/>
              </a:spcAft>
            </a:pPr>
            <a:r>
              <a:rPr sz="1700" b="1">
                <a:solidFill>
                  <a:srgbClr val="0A263F"/>
                </a:solidFill>
                <a:latin typeface="Calibri"/>
              </a:rPr>
              <a:t>3 months of fixes, then monthly growth</a:t>
            </a:r>
          </a:p>
        </p:txBody>
      </p:sp>
      <p:sp>
        <p:nvSpPr>
          <p:cNvPr id="23" name="Rounded Rectangle 22"/>
          <p:cNvSpPr/>
          <p:nvPr/>
        </p:nvSpPr>
        <p:spPr>
          <a:xfrm>
            <a:off x="7955279" y="4754880"/>
            <a:ext cx="3593592" cy="1188720"/>
          </a:xfrm>
          <a:prstGeom prst="roundRect">
            <a:avLst>
              <a:gd name="adj" fmla="val 13846"/>
            </a:avLst>
          </a:prstGeom>
          <a:solidFill>
            <a:srgbClr val="FFFFFF"/>
          </a:solidFill>
          <a:ln w="12700">
            <a:solidFill>
              <a:srgbClr val="E4E4E7"/>
            </a:solidFill>
          </a:ln>
          <a:effectLst>
            <a:outerShdw blurRad="254000" dist="88900" dir="5400000" algn="t" rotWithShape="0">
              <a:srgbClr val="0A263F">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7955279" y="5010912"/>
            <a:ext cx="82296" cy="676656"/>
          </a:xfrm>
          <a:prstGeom prst="rect">
            <a:avLst/>
          </a:prstGeom>
          <a:solidFill>
            <a:srgbClr val="F55F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321040" y="4956048"/>
            <a:ext cx="3108960" cy="274320"/>
          </a:xfrm>
          <a:prstGeom prst="rect">
            <a:avLst/>
          </a:prstGeom>
          <a:noFill/>
        </p:spPr>
        <p:txBody>
          <a:bodyPr wrap="square" anchor="t" lIns="0" rIns="0" tIns="0" bIns="0">
            <a:spAutoFit/>
          </a:bodyPr>
          <a:lstStyle/>
          <a:p>
            <a:pPr algn="l">
              <a:spcAft>
                <a:spcPts val="600"/>
              </a:spcAft>
            </a:pPr>
            <a:r>
              <a:rPr sz="1100" b="1">
                <a:solidFill>
                  <a:srgbClr val="F55F42"/>
                </a:solidFill>
                <a:latin typeface="Calibri"/>
              </a:rPr>
              <a:t>THE PRICE</a:t>
            </a:r>
          </a:p>
        </p:txBody>
      </p:sp>
      <p:sp>
        <p:nvSpPr>
          <p:cNvPr id="26" name="TextBox 25"/>
          <p:cNvSpPr txBox="1"/>
          <p:nvPr/>
        </p:nvSpPr>
        <p:spPr>
          <a:xfrm>
            <a:off x="8321040" y="5257800"/>
            <a:ext cx="3108960" cy="640080"/>
          </a:xfrm>
          <a:prstGeom prst="rect">
            <a:avLst/>
          </a:prstGeom>
          <a:noFill/>
        </p:spPr>
        <p:txBody>
          <a:bodyPr wrap="square" anchor="t" lIns="0" rIns="0" tIns="0" bIns="0">
            <a:spAutoFit/>
          </a:bodyPr>
          <a:lstStyle/>
          <a:p>
            <a:pPr algn="l">
              <a:spcAft>
                <a:spcPts val="600"/>
              </a:spcAft>
            </a:pPr>
            <a:r>
              <a:rPr sz="1700" b="1">
                <a:solidFill>
                  <a:srgbClr val="0A263F"/>
                </a:solidFill>
                <a:latin typeface="Calibri"/>
              </a:rPr>
              <a:t>$1,200 a month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grid" descr="grid.pn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822960" y="384048"/>
            <a:ext cx="420624" cy="420624"/>
          </a:xfrm>
          <a:prstGeom prst="roundRect">
            <a:avLst>
              <a:gd name="adj" fmla="val 26086"/>
            </a:avLst>
          </a:prstGeom>
          <a:solidFill>
            <a:srgbClr val="1717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384048"/>
            <a:ext cx="420624" cy="420624"/>
          </a:xfrm>
          <a:prstGeom prst="rect">
            <a:avLst/>
          </a:prstGeom>
          <a:noFill/>
        </p:spPr>
        <p:txBody>
          <a:bodyPr wrap="square" anchor="ctr" lIns="0" rIns="0" tIns="0" bIns="0">
            <a:spAutoFit/>
          </a:bodyPr>
          <a:lstStyle/>
          <a:p>
            <a:pPr algn="ctr">
              <a:spcAft>
                <a:spcPts val="0"/>
              </a:spcAft>
            </a:pPr>
            <a:r>
              <a:rPr sz="1800" b="1">
                <a:solidFill>
                  <a:srgbClr val="FFFFFF"/>
                </a:solidFill>
                <a:latin typeface="Calibri"/>
              </a:rPr>
              <a:t>E</a:t>
            </a:r>
          </a:p>
        </p:txBody>
      </p:sp>
      <p:sp>
        <p:nvSpPr>
          <p:cNvPr id="5" name="TextBox 4"/>
          <p:cNvSpPr txBox="1"/>
          <p:nvPr/>
        </p:nvSpPr>
        <p:spPr>
          <a:xfrm>
            <a:off x="1371600" y="384048"/>
            <a:ext cx="3657600" cy="420624"/>
          </a:xfrm>
          <a:prstGeom prst="rect">
            <a:avLst/>
          </a:prstGeom>
          <a:noFill/>
        </p:spPr>
        <p:txBody>
          <a:bodyPr wrap="square" anchor="ctr" lIns="0" rIns="0" tIns="0" bIns="0">
            <a:spAutoFit/>
          </a:bodyPr>
          <a:lstStyle/>
          <a:p>
            <a:pPr algn="l">
              <a:spcAft>
                <a:spcPts val="0"/>
              </a:spcAft>
            </a:pPr>
            <a:r>
              <a:rPr sz="1400" b="1">
                <a:solidFill>
                  <a:srgbClr val="171717"/>
                </a:solidFill>
                <a:latin typeface="Calibri"/>
              </a:rPr>
              <a:t>Example SEO Studio</a:t>
            </a:r>
          </a:p>
        </p:txBody>
      </p:sp>
      <p:sp>
        <p:nvSpPr>
          <p:cNvPr id="6" name="Rounded Rectangle 5"/>
          <p:cNvSpPr/>
          <p:nvPr/>
        </p:nvSpPr>
        <p:spPr>
          <a:xfrm>
            <a:off x="10424160" y="420624"/>
            <a:ext cx="1124712" cy="347472"/>
          </a:xfrm>
          <a:prstGeom prst="roundRect">
            <a:avLst>
              <a:gd name="adj" fmla="val 50000"/>
            </a:avLst>
          </a:prstGeom>
          <a:solidFill>
            <a:srgbClr val="FFFFFF"/>
          </a:solidFill>
          <a:ln w="12700">
            <a:solidFill>
              <a:srgbClr val="E4E4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424160" y="420624"/>
            <a:ext cx="1124712" cy="347472"/>
          </a:xfrm>
          <a:prstGeom prst="rect">
            <a:avLst/>
          </a:prstGeom>
          <a:noFill/>
        </p:spPr>
        <p:txBody>
          <a:bodyPr wrap="square" anchor="ctr" lIns="0" rIns="0" tIns="0" bIns="0">
            <a:spAutoFit/>
          </a:bodyPr>
          <a:lstStyle/>
          <a:p>
            <a:pPr algn="ctr">
              <a:spcAft>
                <a:spcPts val="0"/>
              </a:spcAft>
            </a:pPr>
            <a:r>
              <a:rPr sz="1100" b="1">
                <a:solidFill>
                  <a:srgbClr val="626268"/>
                </a:solidFill>
                <a:latin typeface="Calibri"/>
              </a:rPr>
              <a:t>03 / 11</a:t>
            </a:r>
          </a:p>
        </p:txBody>
      </p:sp>
      <p:sp>
        <p:nvSpPr>
          <p:cNvPr id="8" name="TextBox 7"/>
          <p:cNvSpPr txBox="1"/>
          <p:nvPr/>
        </p:nvSpPr>
        <p:spPr>
          <a:xfrm>
            <a:off x="822960" y="914400"/>
            <a:ext cx="10698480" cy="731520"/>
          </a:xfrm>
          <a:prstGeom prst="rect">
            <a:avLst/>
          </a:prstGeom>
          <a:noFill/>
        </p:spPr>
        <p:txBody>
          <a:bodyPr wrap="square" anchor="t" lIns="0" rIns="0" tIns="0" bIns="0">
            <a:spAutoFit/>
          </a:bodyPr>
          <a:lstStyle/>
          <a:p>
            <a:pPr algn="l">
              <a:spcAft>
                <a:spcPts val="0"/>
              </a:spcAft>
            </a:pPr>
            <a:r>
              <a:rPr sz="4000" b="1">
                <a:solidFill>
                  <a:srgbClr val="0A263F"/>
                </a:solidFill>
                <a:latin typeface="Calibri"/>
              </a:rPr>
              <a:t>Where you are now: audit snapshot</a:t>
            </a:r>
          </a:p>
        </p:txBody>
      </p:sp>
      <p:sp>
        <p:nvSpPr>
          <p:cNvPr id="9" name="Freeform 8"/>
          <p:cNvSpPr/>
          <p:nvPr/>
        </p:nvSpPr>
        <p:spPr>
          <a:xfrm>
            <a:off x="841248" y="1548723"/>
            <a:ext cx="8270748" cy="135628"/>
          </a:xfrm>
          <a:custGeom>
            <a:avLst/>
            <a:gdLst/>
            <a:ahLst/>
            <a:cxnLst/>
            <a:rect l="l" t="t" r="r" b="b"/>
            <a:pathLst>
              <a:path w="8270748" h="135628">
                <a:moveTo>
                  <a:pt x="0" y="94932"/>
                </a:moveTo>
                <a:lnTo>
                  <a:pt x="206768" y="105232"/>
                </a:lnTo>
                <a:lnTo>
                  <a:pt x="413537" y="114714"/>
                </a:lnTo>
                <a:lnTo>
                  <a:pt x="620306" y="122872"/>
                </a:lnTo>
                <a:lnTo>
                  <a:pt x="827074" y="129276"/>
                </a:lnTo>
                <a:lnTo>
                  <a:pt x="1033843" y="133595"/>
                </a:lnTo>
                <a:lnTo>
                  <a:pt x="1240612" y="135628"/>
                </a:lnTo>
                <a:lnTo>
                  <a:pt x="1447380" y="135305"/>
                </a:lnTo>
                <a:lnTo>
                  <a:pt x="1654149" y="132701"/>
                </a:lnTo>
                <a:lnTo>
                  <a:pt x="1860918" y="128019"/>
                </a:lnTo>
                <a:lnTo>
                  <a:pt x="2067687" y="121580"/>
                </a:lnTo>
                <a:lnTo>
                  <a:pt x="2274455" y="113797"/>
                </a:lnTo>
                <a:lnTo>
                  <a:pt x="2481224" y="105143"/>
                </a:lnTo>
                <a:lnTo>
                  <a:pt x="2687993" y="96118"/>
                </a:lnTo>
                <a:lnTo>
                  <a:pt x="2894761" y="87211"/>
                </a:lnTo>
                <a:lnTo>
                  <a:pt x="3101530" y="78869"/>
                </a:lnTo>
                <a:lnTo>
                  <a:pt x="3308299" y="71462"/>
                </a:lnTo>
                <a:lnTo>
                  <a:pt x="3515067" y="65264"/>
                </a:lnTo>
                <a:lnTo>
                  <a:pt x="3721836" y="60431"/>
                </a:lnTo>
                <a:lnTo>
                  <a:pt x="3928605" y="56995"/>
                </a:lnTo>
                <a:lnTo>
                  <a:pt x="4135374" y="54871"/>
                </a:lnTo>
                <a:lnTo>
                  <a:pt x="4342142" y="53860"/>
                </a:lnTo>
                <a:lnTo>
                  <a:pt x="4548911" y="53678"/>
                </a:lnTo>
                <a:lnTo>
                  <a:pt x="4755680" y="53974"/>
                </a:lnTo>
                <a:lnTo>
                  <a:pt x="4962448" y="54369"/>
                </a:lnTo>
                <a:lnTo>
                  <a:pt x="5169217" y="54486"/>
                </a:lnTo>
                <a:lnTo>
                  <a:pt x="5375986" y="53982"/>
                </a:lnTo>
                <a:lnTo>
                  <a:pt x="5582754" y="52583"/>
                </a:lnTo>
                <a:lnTo>
                  <a:pt x="5789523" y="50104"/>
                </a:lnTo>
                <a:lnTo>
                  <a:pt x="5996292" y="46471"/>
                </a:lnTo>
                <a:lnTo>
                  <a:pt x="6203061" y="41727"/>
                </a:lnTo>
                <a:lnTo>
                  <a:pt x="6409829" y="36034"/>
                </a:lnTo>
                <a:lnTo>
                  <a:pt x="6616598" y="29663"/>
                </a:lnTo>
                <a:lnTo>
                  <a:pt x="6823367" y="22973"/>
                </a:lnTo>
                <a:lnTo>
                  <a:pt x="7030135" y="16389"/>
                </a:lnTo>
                <a:lnTo>
                  <a:pt x="7236904" y="10367"/>
                </a:lnTo>
                <a:lnTo>
                  <a:pt x="7443673" y="5362"/>
                </a:lnTo>
                <a:lnTo>
                  <a:pt x="7650441" y="1790"/>
                </a:lnTo>
                <a:lnTo>
                  <a:pt x="7857210" y="0"/>
                </a:lnTo>
                <a:lnTo>
                  <a:pt x="8063979" y="241"/>
                </a:lnTo>
                <a:lnTo>
                  <a:pt x="8270748" y="2641"/>
                </a:lnTo>
              </a:path>
            </a:pathLst>
          </a:custGeom>
          <a:noFill/>
          <a:ln w="45720" cap="rnd">
            <a:solidFill>
              <a:srgbClr val="F55F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2960" y="6419088"/>
            <a:ext cx="7315200" cy="274320"/>
          </a:xfrm>
          <a:prstGeom prst="rect">
            <a:avLst/>
          </a:prstGeom>
          <a:noFill/>
        </p:spPr>
        <p:txBody>
          <a:bodyPr wrap="square" anchor="t" lIns="0" rIns="0" tIns="0" bIns="0">
            <a:spAutoFit/>
          </a:bodyPr>
          <a:lstStyle/>
          <a:p>
            <a:pPr algn="l">
              <a:spcAft>
                <a:spcPts val="600"/>
              </a:spcAft>
            </a:pPr>
            <a:r>
              <a:rPr sz="1000" b="0">
                <a:solidFill>
                  <a:srgbClr val="626268"/>
                </a:solidFill>
                <a:latin typeface="Calibri"/>
              </a:rPr>
              <a:t>Example SEO Studio   |   Proposal for Marketingly (marketingly.org)</a:t>
            </a:r>
          </a:p>
        </p:txBody>
      </p:sp>
      <p:sp>
        <p:nvSpPr>
          <p:cNvPr id="11" name="TextBox 10"/>
          <p:cNvSpPr txBox="1"/>
          <p:nvPr/>
        </p:nvSpPr>
        <p:spPr>
          <a:xfrm>
            <a:off x="7863840" y="6419088"/>
            <a:ext cx="3685032" cy="274320"/>
          </a:xfrm>
          <a:prstGeom prst="rect">
            <a:avLst/>
          </a:prstGeom>
          <a:noFill/>
        </p:spPr>
        <p:txBody>
          <a:bodyPr wrap="square" anchor="t" lIns="0" rIns="0" tIns="0" bIns="0">
            <a:spAutoFit/>
          </a:bodyPr>
          <a:lstStyle/>
          <a:p>
            <a:pPr algn="r">
              <a:spcAft>
                <a:spcPts val="600"/>
              </a:spcAft>
            </a:pPr>
            <a:r>
              <a:rPr sz="1000" b="0">
                <a:solidFill>
                  <a:srgbClr val="626268"/>
                </a:solidFill>
                <a:latin typeface="Calibri"/>
              </a:rPr>
              <a:t>Free template from SEOSage  |  seosage.co</a:t>
            </a:r>
          </a:p>
        </p:txBody>
      </p:sp>
      <p:sp>
        <p:nvSpPr>
          <p:cNvPr id="12" name="TextBox 11"/>
          <p:cNvSpPr txBox="1"/>
          <p:nvPr/>
        </p:nvSpPr>
        <p:spPr>
          <a:xfrm>
            <a:off x="822960" y="1874519"/>
            <a:ext cx="10698480" cy="365760"/>
          </a:xfrm>
          <a:prstGeom prst="rect">
            <a:avLst/>
          </a:prstGeom>
          <a:noFill/>
        </p:spPr>
        <p:txBody>
          <a:bodyPr wrap="square" anchor="t" lIns="0" rIns="0" tIns="0" bIns="0">
            <a:spAutoFit/>
          </a:bodyPr>
          <a:lstStyle/>
          <a:p>
            <a:pPr algn="l">
              <a:spcAft>
                <a:spcPts val="600"/>
              </a:spcAft>
            </a:pPr>
            <a:r>
              <a:rPr sz="1600" b="0">
                <a:solidFill>
                  <a:srgbClr val="626268"/>
                </a:solidFill>
                <a:latin typeface="Calibri"/>
              </a:rPr>
              <a:t>We crawled marketingly.org on 29 September 2026. This is what we found.</a:t>
            </a:r>
          </a:p>
        </p:txBody>
      </p:sp>
      <p:sp>
        <p:nvSpPr>
          <p:cNvPr id="13" name="Oval 12"/>
          <p:cNvSpPr/>
          <p:nvPr/>
        </p:nvSpPr>
        <p:spPr>
          <a:xfrm>
            <a:off x="731519" y="2240280"/>
            <a:ext cx="3200400" cy="3200400"/>
          </a:xfrm>
          <a:prstGeom prst="ellipse">
            <a:avLst/>
          </a:prstGeom>
          <a:solidFill>
            <a:srgbClr val="FFFFFF"/>
          </a:solidFill>
          <a:ln w="12700">
            <a:solidFill>
              <a:srgbClr val="E4E4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Freeform 13"/>
          <p:cNvSpPr/>
          <p:nvPr/>
        </p:nvSpPr>
        <p:spPr>
          <a:xfrm>
            <a:off x="1005839" y="2514600"/>
            <a:ext cx="2651761" cy="2651760"/>
          </a:xfrm>
          <a:custGeom>
            <a:avLst/>
            <a:gdLst/>
            <a:ahLst/>
            <a:cxnLst/>
            <a:rect l="l" t="t" r="r" b="b"/>
            <a:pathLst>
              <a:path w="2651761" h="2651760">
                <a:moveTo>
                  <a:pt x="1325881" y="0"/>
                </a:moveTo>
                <a:lnTo>
                  <a:pt x="1395272" y="1817"/>
                </a:lnTo>
                <a:lnTo>
                  <a:pt x="1464473" y="7263"/>
                </a:lnTo>
                <a:lnTo>
                  <a:pt x="1533294" y="16323"/>
                </a:lnTo>
                <a:lnTo>
                  <a:pt x="1601546" y="28973"/>
                </a:lnTo>
                <a:lnTo>
                  <a:pt x="1669043" y="45178"/>
                </a:lnTo>
                <a:lnTo>
                  <a:pt x="1735600" y="64893"/>
                </a:lnTo>
                <a:lnTo>
                  <a:pt x="1801033" y="88064"/>
                </a:lnTo>
                <a:lnTo>
                  <a:pt x="1865164" y="114628"/>
                </a:lnTo>
                <a:lnTo>
                  <a:pt x="1927817" y="144512"/>
                </a:lnTo>
                <a:lnTo>
                  <a:pt x="1988820" y="177634"/>
                </a:lnTo>
                <a:lnTo>
                  <a:pt x="2048007" y="213903"/>
                </a:lnTo>
                <a:lnTo>
                  <a:pt x="2105213" y="253220"/>
                </a:lnTo>
                <a:lnTo>
                  <a:pt x="2160284" y="295477"/>
                </a:lnTo>
                <a:lnTo>
                  <a:pt x="2213067" y="340559"/>
                </a:lnTo>
                <a:lnTo>
                  <a:pt x="2263419" y="388341"/>
                </a:lnTo>
                <a:lnTo>
                  <a:pt x="2311201" y="438693"/>
                </a:lnTo>
                <a:lnTo>
                  <a:pt x="2356283" y="491476"/>
                </a:lnTo>
                <a:lnTo>
                  <a:pt x="2398540" y="546547"/>
                </a:lnTo>
                <a:lnTo>
                  <a:pt x="2437857" y="603753"/>
                </a:lnTo>
                <a:lnTo>
                  <a:pt x="2474126" y="662940"/>
                </a:lnTo>
                <a:lnTo>
                  <a:pt x="2507248" y="723943"/>
                </a:lnTo>
                <a:lnTo>
                  <a:pt x="2537132" y="786596"/>
                </a:lnTo>
                <a:lnTo>
                  <a:pt x="2563696" y="850727"/>
                </a:lnTo>
                <a:lnTo>
                  <a:pt x="2586867" y="916160"/>
                </a:lnTo>
                <a:lnTo>
                  <a:pt x="2606582" y="982717"/>
                </a:lnTo>
                <a:lnTo>
                  <a:pt x="2622787" y="1050214"/>
                </a:lnTo>
                <a:lnTo>
                  <a:pt x="2635437" y="1118466"/>
                </a:lnTo>
                <a:lnTo>
                  <a:pt x="2644497" y="1187287"/>
                </a:lnTo>
                <a:lnTo>
                  <a:pt x="2649943" y="1256488"/>
                </a:lnTo>
                <a:lnTo>
                  <a:pt x="2651761" y="1325880"/>
                </a:lnTo>
                <a:lnTo>
                  <a:pt x="2649943" y="1395271"/>
                </a:lnTo>
                <a:lnTo>
                  <a:pt x="2644497" y="1464472"/>
                </a:lnTo>
                <a:lnTo>
                  <a:pt x="2635437" y="1533293"/>
                </a:lnTo>
                <a:lnTo>
                  <a:pt x="2622787" y="1601545"/>
                </a:lnTo>
                <a:lnTo>
                  <a:pt x="2606582" y="1669042"/>
                </a:lnTo>
                <a:lnTo>
                  <a:pt x="2586867" y="1735599"/>
                </a:lnTo>
                <a:lnTo>
                  <a:pt x="2563696" y="1801032"/>
                </a:lnTo>
                <a:lnTo>
                  <a:pt x="2537132" y="1865163"/>
                </a:lnTo>
                <a:lnTo>
                  <a:pt x="2507248" y="1927816"/>
                </a:lnTo>
                <a:lnTo>
                  <a:pt x="2474126" y="1988820"/>
                </a:lnTo>
                <a:lnTo>
                  <a:pt x="2437857" y="2048006"/>
                </a:lnTo>
                <a:lnTo>
                  <a:pt x="2398540" y="2105212"/>
                </a:lnTo>
                <a:lnTo>
                  <a:pt x="2356283" y="2160283"/>
                </a:lnTo>
                <a:lnTo>
                  <a:pt x="2311201" y="2213066"/>
                </a:lnTo>
                <a:lnTo>
                  <a:pt x="2263419" y="2263418"/>
                </a:lnTo>
                <a:lnTo>
                  <a:pt x="2213067" y="2311200"/>
                </a:lnTo>
                <a:lnTo>
                  <a:pt x="2160284" y="2356282"/>
                </a:lnTo>
                <a:lnTo>
                  <a:pt x="2105213" y="2398539"/>
                </a:lnTo>
                <a:lnTo>
                  <a:pt x="2048007" y="2437856"/>
                </a:lnTo>
                <a:lnTo>
                  <a:pt x="1988820" y="2474125"/>
                </a:lnTo>
                <a:lnTo>
                  <a:pt x="1927817" y="2507247"/>
                </a:lnTo>
                <a:lnTo>
                  <a:pt x="1865164" y="2537131"/>
                </a:lnTo>
                <a:lnTo>
                  <a:pt x="1801033" y="2563695"/>
                </a:lnTo>
                <a:lnTo>
                  <a:pt x="1735600" y="2586866"/>
                </a:lnTo>
                <a:lnTo>
                  <a:pt x="1669043" y="2606581"/>
                </a:lnTo>
                <a:lnTo>
                  <a:pt x="1601546" y="2622786"/>
                </a:lnTo>
                <a:lnTo>
                  <a:pt x="1533294" y="2635436"/>
                </a:lnTo>
                <a:lnTo>
                  <a:pt x="1464473" y="2644496"/>
                </a:lnTo>
                <a:lnTo>
                  <a:pt x="1395272" y="2649942"/>
                </a:lnTo>
                <a:lnTo>
                  <a:pt x="1325881" y="2651760"/>
                </a:lnTo>
                <a:lnTo>
                  <a:pt x="1256489" y="2649942"/>
                </a:lnTo>
                <a:lnTo>
                  <a:pt x="1187288" y="2644496"/>
                </a:lnTo>
                <a:lnTo>
                  <a:pt x="1118467" y="2635436"/>
                </a:lnTo>
                <a:lnTo>
                  <a:pt x="1050215" y="2622786"/>
                </a:lnTo>
                <a:lnTo>
                  <a:pt x="982718" y="2606581"/>
                </a:lnTo>
                <a:lnTo>
                  <a:pt x="916161" y="2586866"/>
                </a:lnTo>
                <a:lnTo>
                  <a:pt x="850728" y="2563695"/>
                </a:lnTo>
                <a:lnTo>
                  <a:pt x="786597" y="2537131"/>
                </a:lnTo>
                <a:lnTo>
                  <a:pt x="723944" y="2507247"/>
                </a:lnTo>
                <a:lnTo>
                  <a:pt x="662941" y="2474125"/>
                </a:lnTo>
                <a:lnTo>
                  <a:pt x="603754" y="2437856"/>
                </a:lnTo>
                <a:lnTo>
                  <a:pt x="546548" y="2398539"/>
                </a:lnTo>
                <a:lnTo>
                  <a:pt x="491477" y="2356282"/>
                </a:lnTo>
                <a:lnTo>
                  <a:pt x="438694" y="2311200"/>
                </a:lnTo>
                <a:lnTo>
                  <a:pt x="388342" y="2263418"/>
                </a:lnTo>
                <a:lnTo>
                  <a:pt x="340560" y="2213066"/>
                </a:lnTo>
                <a:lnTo>
                  <a:pt x="295478" y="2160283"/>
                </a:lnTo>
                <a:lnTo>
                  <a:pt x="253221" y="2105212"/>
                </a:lnTo>
                <a:lnTo>
                  <a:pt x="213904" y="2048006"/>
                </a:lnTo>
                <a:lnTo>
                  <a:pt x="177635" y="1988820"/>
                </a:lnTo>
                <a:lnTo>
                  <a:pt x="144513" y="1927816"/>
                </a:lnTo>
                <a:lnTo>
                  <a:pt x="114629" y="1865163"/>
                </a:lnTo>
                <a:lnTo>
                  <a:pt x="88065" y="1801032"/>
                </a:lnTo>
                <a:lnTo>
                  <a:pt x="64894" y="1735599"/>
                </a:lnTo>
                <a:lnTo>
                  <a:pt x="45179" y="1669042"/>
                </a:lnTo>
                <a:lnTo>
                  <a:pt x="28974" y="1601545"/>
                </a:lnTo>
                <a:lnTo>
                  <a:pt x="16324" y="1533293"/>
                </a:lnTo>
                <a:lnTo>
                  <a:pt x="7264" y="1464472"/>
                </a:lnTo>
                <a:lnTo>
                  <a:pt x="1818" y="1395271"/>
                </a:lnTo>
                <a:lnTo>
                  <a:pt x="0" y="1325880"/>
                </a:lnTo>
                <a:lnTo>
                  <a:pt x="1818" y="1256488"/>
                </a:lnTo>
                <a:lnTo>
                  <a:pt x="7264" y="1187287"/>
                </a:lnTo>
                <a:lnTo>
                  <a:pt x="16324" y="1118466"/>
                </a:lnTo>
                <a:lnTo>
                  <a:pt x="28974" y="1050214"/>
                </a:lnTo>
                <a:lnTo>
                  <a:pt x="45179" y="982717"/>
                </a:lnTo>
                <a:lnTo>
                  <a:pt x="64894" y="916160"/>
                </a:lnTo>
                <a:lnTo>
                  <a:pt x="88065" y="850727"/>
                </a:lnTo>
                <a:lnTo>
                  <a:pt x="114629" y="786596"/>
                </a:lnTo>
                <a:lnTo>
                  <a:pt x="144513" y="723943"/>
                </a:lnTo>
                <a:lnTo>
                  <a:pt x="177635" y="662940"/>
                </a:lnTo>
                <a:lnTo>
                  <a:pt x="213904" y="603753"/>
                </a:lnTo>
                <a:lnTo>
                  <a:pt x="253221" y="546547"/>
                </a:lnTo>
                <a:lnTo>
                  <a:pt x="295478" y="491476"/>
                </a:lnTo>
                <a:lnTo>
                  <a:pt x="340560" y="438693"/>
                </a:lnTo>
                <a:lnTo>
                  <a:pt x="388342" y="388341"/>
                </a:lnTo>
                <a:lnTo>
                  <a:pt x="438694" y="340559"/>
                </a:lnTo>
                <a:lnTo>
                  <a:pt x="491477" y="295477"/>
                </a:lnTo>
                <a:lnTo>
                  <a:pt x="546548" y="253220"/>
                </a:lnTo>
                <a:lnTo>
                  <a:pt x="603754" y="213903"/>
                </a:lnTo>
                <a:lnTo>
                  <a:pt x="662941" y="177634"/>
                </a:lnTo>
                <a:lnTo>
                  <a:pt x="723944" y="144512"/>
                </a:lnTo>
                <a:lnTo>
                  <a:pt x="786597" y="114628"/>
                </a:lnTo>
                <a:lnTo>
                  <a:pt x="850728" y="88064"/>
                </a:lnTo>
                <a:lnTo>
                  <a:pt x="916161" y="64893"/>
                </a:lnTo>
                <a:lnTo>
                  <a:pt x="982718" y="45178"/>
                </a:lnTo>
                <a:lnTo>
                  <a:pt x="1050215" y="28973"/>
                </a:lnTo>
                <a:lnTo>
                  <a:pt x="1118467" y="16323"/>
                </a:lnTo>
                <a:lnTo>
                  <a:pt x="1187288" y="7263"/>
                </a:lnTo>
                <a:lnTo>
                  <a:pt x="1256489" y="1817"/>
                </a:lnTo>
                <a:lnTo>
                  <a:pt x="1325880" y="0"/>
                </a:lnTo>
                <a:lnTo>
                  <a:pt x="1325880" y="320040"/>
                </a:lnTo>
                <a:lnTo>
                  <a:pt x="1273239" y="321418"/>
                </a:lnTo>
                <a:lnTo>
                  <a:pt x="1220742" y="325550"/>
                </a:lnTo>
                <a:lnTo>
                  <a:pt x="1168532" y="332423"/>
                </a:lnTo>
                <a:lnTo>
                  <a:pt x="1116755" y="342020"/>
                </a:lnTo>
                <a:lnTo>
                  <a:pt x="1065550" y="354313"/>
                </a:lnTo>
                <a:lnTo>
                  <a:pt x="1015059" y="369269"/>
                </a:lnTo>
                <a:lnTo>
                  <a:pt x="965420" y="386847"/>
                </a:lnTo>
                <a:lnTo>
                  <a:pt x="916769" y="406999"/>
                </a:lnTo>
                <a:lnTo>
                  <a:pt x="869239" y="429669"/>
                </a:lnTo>
                <a:lnTo>
                  <a:pt x="822961" y="454797"/>
                </a:lnTo>
                <a:lnTo>
                  <a:pt x="778061" y="482311"/>
                </a:lnTo>
                <a:lnTo>
                  <a:pt x="734663" y="512138"/>
                </a:lnTo>
                <a:lnTo>
                  <a:pt x="692885" y="544195"/>
                </a:lnTo>
                <a:lnTo>
                  <a:pt x="652842" y="578395"/>
                </a:lnTo>
                <a:lnTo>
                  <a:pt x="614644" y="614643"/>
                </a:lnTo>
                <a:lnTo>
                  <a:pt x="578396" y="652841"/>
                </a:lnTo>
                <a:lnTo>
                  <a:pt x="544196" y="692884"/>
                </a:lnTo>
                <a:lnTo>
                  <a:pt x="512139" y="734662"/>
                </a:lnTo>
                <a:lnTo>
                  <a:pt x="482312" y="778060"/>
                </a:lnTo>
                <a:lnTo>
                  <a:pt x="454798" y="822960"/>
                </a:lnTo>
                <a:lnTo>
                  <a:pt x="429670" y="869238"/>
                </a:lnTo>
                <a:lnTo>
                  <a:pt x="407000" y="916768"/>
                </a:lnTo>
                <a:lnTo>
                  <a:pt x="386848" y="965419"/>
                </a:lnTo>
                <a:lnTo>
                  <a:pt x="369270" y="1015058"/>
                </a:lnTo>
                <a:lnTo>
                  <a:pt x="354314" y="1065549"/>
                </a:lnTo>
                <a:lnTo>
                  <a:pt x="342021" y="1116754"/>
                </a:lnTo>
                <a:lnTo>
                  <a:pt x="332424" y="1168531"/>
                </a:lnTo>
                <a:lnTo>
                  <a:pt x="325551" y="1220741"/>
                </a:lnTo>
                <a:lnTo>
                  <a:pt x="321419" y="1273238"/>
                </a:lnTo>
                <a:lnTo>
                  <a:pt x="320040" y="1325880"/>
                </a:lnTo>
                <a:lnTo>
                  <a:pt x="321419" y="1378521"/>
                </a:lnTo>
                <a:lnTo>
                  <a:pt x="325551" y="1431018"/>
                </a:lnTo>
                <a:lnTo>
                  <a:pt x="332424" y="1483228"/>
                </a:lnTo>
                <a:lnTo>
                  <a:pt x="342021" y="1535005"/>
                </a:lnTo>
                <a:lnTo>
                  <a:pt x="354314" y="1586210"/>
                </a:lnTo>
                <a:lnTo>
                  <a:pt x="369270" y="1636701"/>
                </a:lnTo>
                <a:lnTo>
                  <a:pt x="386848" y="1686340"/>
                </a:lnTo>
                <a:lnTo>
                  <a:pt x="407000" y="1734991"/>
                </a:lnTo>
                <a:lnTo>
                  <a:pt x="429670" y="1782521"/>
                </a:lnTo>
                <a:lnTo>
                  <a:pt x="454798" y="1828800"/>
                </a:lnTo>
                <a:lnTo>
                  <a:pt x="482312" y="1873699"/>
                </a:lnTo>
                <a:lnTo>
                  <a:pt x="512139" y="1917097"/>
                </a:lnTo>
                <a:lnTo>
                  <a:pt x="544196" y="1958875"/>
                </a:lnTo>
                <a:lnTo>
                  <a:pt x="578396" y="1998918"/>
                </a:lnTo>
                <a:lnTo>
                  <a:pt x="614644" y="2037116"/>
                </a:lnTo>
                <a:lnTo>
                  <a:pt x="652842" y="2073364"/>
                </a:lnTo>
                <a:lnTo>
                  <a:pt x="692885" y="2107564"/>
                </a:lnTo>
                <a:lnTo>
                  <a:pt x="734663" y="2139621"/>
                </a:lnTo>
                <a:lnTo>
                  <a:pt x="778061" y="2169448"/>
                </a:lnTo>
                <a:lnTo>
                  <a:pt x="822961" y="2196962"/>
                </a:lnTo>
                <a:lnTo>
                  <a:pt x="869239" y="2222090"/>
                </a:lnTo>
                <a:lnTo>
                  <a:pt x="916769" y="2244760"/>
                </a:lnTo>
                <a:lnTo>
                  <a:pt x="965420" y="2264912"/>
                </a:lnTo>
                <a:lnTo>
                  <a:pt x="1015059" y="2282490"/>
                </a:lnTo>
                <a:lnTo>
                  <a:pt x="1065550" y="2297446"/>
                </a:lnTo>
                <a:lnTo>
                  <a:pt x="1116755" y="2309739"/>
                </a:lnTo>
                <a:lnTo>
                  <a:pt x="1168532" y="2319336"/>
                </a:lnTo>
                <a:lnTo>
                  <a:pt x="1220742" y="2326209"/>
                </a:lnTo>
                <a:lnTo>
                  <a:pt x="1273239" y="2330341"/>
                </a:lnTo>
                <a:lnTo>
                  <a:pt x="1325881" y="2331720"/>
                </a:lnTo>
                <a:lnTo>
                  <a:pt x="1378522" y="2330341"/>
                </a:lnTo>
                <a:lnTo>
                  <a:pt x="1431019" y="2326209"/>
                </a:lnTo>
                <a:lnTo>
                  <a:pt x="1483229" y="2319336"/>
                </a:lnTo>
                <a:lnTo>
                  <a:pt x="1535006" y="2309739"/>
                </a:lnTo>
                <a:lnTo>
                  <a:pt x="1586211" y="2297446"/>
                </a:lnTo>
                <a:lnTo>
                  <a:pt x="1636702" y="2282490"/>
                </a:lnTo>
                <a:lnTo>
                  <a:pt x="1686341" y="2264912"/>
                </a:lnTo>
                <a:lnTo>
                  <a:pt x="1734992" y="2244760"/>
                </a:lnTo>
                <a:lnTo>
                  <a:pt x="1782522" y="2222090"/>
                </a:lnTo>
                <a:lnTo>
                  <a:pt x="1828800" y="2196962"/>
                </a:lnTo>
                <a:lnTo>
                  <a:pt x="1873700" y="2169448"/>
                </a:lnTo>
                <a:lnTo>
                  <a:pt x="1917098" y="2139621"/>
                </a:lnTo>
                <a:lnTo>
                  <a:pt x="1958876" y="2107564"/>
                </a:lnTo>
                <a:lnTo>
                  <a:pt x="1998919" y="2073364"/>
                </a:lnTo>
                <a:lnTo>
                  <a:pt x="2037117" y="2037116"/>
                </a:lnTo>
                <a:lnTo>
                  <a:pt x="2073365" y="1998918"/>
                </a:lnTo>
                <a:lnTo>
                  <a:pt x="2107565" y="1958875"/>
                </a:lnTo>
                <a:lnTo>
                  <a:pt x="2139622" y="1917097"/>
                </a:lnTo>
                <a:lnTo>
                  <a:pt x="2169449" y="1873699"/>
                </a:lnTo>
                <a:lnTo>
                  <a:pt x="2196963" y="1828800"/>
                </a:lnTo>
                <a:lnTo>
                  <a:pt x="2222091" y="1782521"/>
                </a:lnTo>
                <a:lnTo>
                  <a:pt x="2244761" y="1734991"/>
                </a:lnTo>
                <a:lnTo>
                  <a:pt x="2264913" y="1686340"/>
                </a:lnTo>
                <a:lnTo>
                  <a:pt x="2282491" y="1636701"/>
                </a:lnTo>
                <a:lnTo>
                  <a:pt x="2297447" y="1586210"/>
                </a:lnTo>
                <a:lnTo>
                  <a:pt x="2309740" y="1535005"/>
                </a:lnTo>
                <a:lnTo>
                  <a:pt x="2319337" y="1483228"/>
                </a:lnTo>
                <a:lnTo>
                  <a:pt x="2326210" y="1431018"/>
                </a:lnTo>
                <a:lnTo>
                  <a:pt x="2330342" y="1378521"/>
                </a:lnTo>
                <a:lnTo>
                  <a:pt x="2331721" y="1325880"/>
                </a:lnTo>
                <a:lnTo>
                  <a:pt x="2330342" y="1273238"/>
                </a:lnTo>
                <a:lnTo>
                  <a:pt x="2326210" y="1220741"/>
                </a:lnTo>
                <a:lnTo>
                  <a:pt x="2319337" y="1168531"/>
                </a:lnTo>
                <a:lnTo>
                  <a:pt x="2309740" y="1116754"/>
                </a:lnTo>
                <a:lnTo>
                  <a:pt x="2297447" y="1065549"/>
                </a:lnTo>
                <a:lnTo>
                  <a:pt x="2282491" y="1015058"/>
                </a:lnTo>
                <a:lnTo>
                  <a:pt x="2264913" y="965419"/>
                </a:lnTo>
                <a:lnTo>
                  <a:pt x="2244761" y="916768"/>
                </a:lnTo>
                <a:lnTo>
                  <a:pt x="2222091" y="869238"/>
                </a:lnTo>
                <a:lnTo>
                  <a:pt x="2196963" y="822960"/>
                </a:lnTo>
                <a:lnTo>
                  <a:pt x="2169449" y="778060"/>
                </a:lnTo>
                <a:lnTo>
                  <a:pt x="2139622" y="734662"/>
                </a:lnTo>
                <a:lnTo>
                  <a:pt x="2107565" y="692884"/>
                </a:lnTo>
                <a:lnTo>
                  <a:pt x="2073365" y="652841"/>
                </a:lnTo>
                <a:lnTo>
                  <a:pt x="2037117" y="614643"/>
                </a:lnTo>
                <a:lnTo>
                  <a:pt x="1998919" y="578395"/>
                </a:lnTo>
                <a:lnTo>
                  <a:pt x="1958876" y="544195"/>
                </a:lnTo>
                <a:lnTo>
                  <a:pt x="1917098" y="512138"/>
                </a:lnTo>
                <a:lnTo>
                  <a:pt x="1873700" y="482311"/>
                </a:lnTo>
                <a:lnTo>
                  <a:pt x="1828800" y="454797"/>
                </a:lnTo>
                <a:lnTo>
                  <a:pt x="1782522" y="429669"/>
                </a:lnTo>
                <a:lnTo>
                  <a:pt x="1734992" y="406999"/>
                </a:lnTo>
                <a:lnTo>
                  <a:pt x="1686341" y="386847"/>
                </a:lnTo>
                <a:lnTo>
                  <a:pt x="1636702" y="369269"/>
                </a:lnTo>
                <a:lnTo>
                  <a:pt x="1586211" y="354313"/>
                </a:lnTo>
                <a:lnTo>
                  <a:pt x="1535006" y="342020"/>
                </a:lnTo>
                <a:lnTo>
                  <a:pt x="1483229" y="332423"/>
                </a:lnTo>
                <a:lnTo>
                  <a:pt x="1431019" y="325550"/>
                </a:lnTo>
                <a:lnTo>
                  <a:pt x="1378522" y="321418"/>
                </a:lnTo>
                <a:lnTo>
                  <a:pt x="1325881" y="320040"/>
                </a:lnTo>
                <a:close/>
              </a:path>
            </a:pathLst>
          </a:custGeom>
          <a:solidFill>
            <a:srgbClr val="E9E9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Freeform 14"/>
          <p:cNvSpPr/>
          <p:nvPr/>
        </p:nvSpPr>
        <p:spPr>
          <a:xfrm>
            <a:off x="2083274" y="2514600"/>
            <a:ext cx="1574177" cy="2651411"/>
          </a:xfrm>
          <a:custGeom>
            <a:avLst/>
            <a:gdLst/>
            <a:ahLst/>
            <a:cxnLst/>
            <a:rect l="l" t="t" r="r" b="b"/>
            <a:pathLst>
              <a:path w="1574177" h="2651411">
                <a:moveTo>
                  <a:pt x="248446" y="0"/>
                </a:moveTo>
                <a:lnTo>
                  <a:pt x="318497" y="1851"/>
                </a:lnTo>
                <a:lnTo>
                  <a:pt x="388353" y="7402"/>
                </a:lnTo>
                <a:lnTo>
                  <a:pt x="457818" y="16635"/>
                </a:lnTo>
                <a:lnTo>
                  <a:pt x="526698" y="29526"/>
                </a:lnTo>
                <a:lnTo>
                  <a:pt x="594801" y="46037"/>
                </a:lnTo>
                <a:lnTo>
                  <a:pt x="661936" y="66124"/>
                </a:lnTo>
                <a:lnTo>
                  <a:pt x="727916" y="89730"/>
                </a:lnTo>
                <a:lnTo>
                  <a:pt x="792557" y="116789"/>
                </a:lnTo>
                <a:lnTo>
                  <a:pt x="855678" y="147225"/>
                </a:lnTo>
                <a:lnTo>
                  <a:pt x="917103" y="180954"/>
                </a:lnTo>
                <a:lnTo>
                  <a:pt x="976660" y="217881"/>
                </a:lnTo>
                <a:lnTo>
                  <a:pt x="1034183" y="257903"/>
                </a:lnTo>
                <a:lnTo>
                  <a:pt x="1089511" y="300908"/>
                </a:lnTo>
                <a:lnTo>
                  <a:pt x="1142490" y="346776"/>
                </a:lnTo>
                <a:lnTo>
                  <a:pt x="1192971" y="395380"/>
                </a:lnTo>
                <a:lnTo>
                  <a:pt x="1240813" y="446582"/>
                </a:lnTo>
                <a:lnTo>
                  <a:pt x="1285884" y="500241"/>
                </a:lnTo>
                <a:lnTo>
                  <a:pt x="1328057" y="556206"/>
                </a:lnTo>
                <a:lnTo>
                  <a:pt x="1367214" y="614321"/>
                </a:lnTo>
                <a:lnTo>
                  <a:pt x="1403246" y="674424"/>
                </a:lnTo>
                <a:lnTo>
                  <a:pt x="1436052" y="736347"/>
                </a:lnTo>
                <a:lnTo>
                  <a:pt x="1465540" y="799916"/>
                </a:lnTo>
                <a:lnTo>
                  <a:pt x="1491629" y="864954"/>
                </a:lnTo>
                <a:lnTo>
                  <a:pt x="1514245" y="931280"/>
                </a:lnTo>
                <a:lnTo>
                  <a:pt x="1533326" y="998709"/>
                </a:lnTo>
                <a:lnTo>
                  <a:pt x="1548817" y="1067051"/>
                </a:lnTo>
                <a:lnTo>
                  <a:pt x="1560676" y="1136116"/>
                </a:lnTo>
                <a:lnTo>
                  <a:pt x="1568869" y="1205712"/>
                </a:lnTo>
                <a:lnTo>
                  <a:pt x="1573373" y="1275643"/>
                </a:lnTo>
                <a:lnTo>
                  <a:pt x="1574177" y="1345714"/>
                </a:lnTo>
                <a:lnTo>
                  <a:pt x="1571278" y="1415730"/>
                </a:lnTo>
                <a:lnTo>
                  <a:pt x="1564683" y="1485495"/>
                </a:lnTo>
                <a:lnTo>
                  <a:pt x="1554411" y="1554814"/>
                </a:lnTo>
                <a:lnTo>
                  <a:pt x="1540492" y="1623493"/>
                </a:lnTo>
                <a:lnTo>
                  <a:pt x="1522963" y="1691342"/>
                </a:lnTo>
                <a:lnTo>
                  <a:pt x="1501874" y="1758169"/>
                </a:lnTo>
                <a:lnTo>
                  <a:pt x="1477284" y="1823789"/>
                </a:lnTo>
                <a:lnTo>
                  <a:pt x="1449261" y="1888018"/>
                </a:lnTo>
                <a:lnTo>
                  <a:pt x="1417884" y="1950676"/>
                </a:lnTo>
                <a:lnTo>
                  <a:pt x="1383240" y="2011590"/>
                </a:lnTo>
                <a:lnTo>
                  <a:pt x="1345427" y="2070588"/>
                </a:lnTo>
                <a:lnTo>
                  <a:pt x="1304549" y="2127505"/>
                </a:lnTo>
                <a:lnTo>
                  <a:pt x="1260720" y="2182184"/>
                </a:lnTo>
                <a:lnTo>
                  <a:pt x="1214065" y="2234470"/>
                </a:lnTo>
                <a:lnTo>
                  <a:pt x="1164712" y="2284219"/>
                </a:lnTo>
                <a:lnTo>
                  <a:pt x="1112799" y="2331290"/>
                </a:lnTo>
                <a:lnTo>
                  <a:pt x="1058472" y="2375553"/>
                </a:lnTo>
                <a:lnTo>
                  <a:pt x="1001882" y="2416884"/>
                </a:lnTo>
                <a:lnTo>
                  <a:pt x="943188" y="2455167"/>
                </a:lnTo>
                <a:lnTo>
                  <a:pt x="882553" y="2490296"/>
                </a:lnTo>
                <a:lnTo>
                  <a:pt x="820147" y="2522172"/>
                </a:lnTo>
                <a:lnTo>
                  <a:pt x="756143" y="2550706"/>
                </a:lnTo>
                <a:lnTo>
                  <a:pt x="690722" y="2575819"/>
                </a:lnTo>
                <a:lnTo>
                  <a:pt x="624065" y="2597441"/>
                </a:lnTo>
                <a:lnTo>
                  <a:pt x="556359" y="2615510"/>
                </a:lnTo>
                <a:lnTo>
                  <a:pt x="487792" y="2629977"/>
                </a:lnTo>
                <a:lnTo>
                  <a:pt x="418557" y="2640801"/>
                </a:lnTo>
                <a:lnTo>
                  <a:pt x="348847" y="2647953"/>
                </a:lnTo>
                <a:lnTo>
                  <a:pt x="278857" y="2651411"/>
                </a:lnTo>
                <a:lnTo>
                  <a:pt x="208781" y="2651166"/>
                </a:lnTo>
                <a:lnTo>
                  <a:pt x="138816" y="2647219"/>
                </a:lnTo>
                <a:lnTo>
                  <a:pt x="69158" y="2639582"/>
                </a:lnTo>
                <a:lnTo>
                  <a:pt x="0" y="2628275"/>
                </a:lnTo>
                <a:lnTo>
                  <a:pt x="59970" y="2313903"/>
                </a:lnTo>
                <a:lnTo>
                  <a:pt x="112434" y="2322481"/>
                </a:lnTo>
                <a:lnTo>
                  <a:pt x="165279" y="2328275"/>
                </a:lnTo>
                <a:lnTo>
                  <a:pt x="218355" y="2331269"/>
                </a:lnTo>
                <a:lnTo>
                  <a:pt x="271516" y="2331455"/>
                </a:lnTo>
                <a:lnTo>
                  <a:pt x="324612" y="2328832"/>
                </a:lnTo>
                <a:lnTo>
                  <a:pt x="377496" y="2323406"/>
                </a:lnTo>
                <a:lnTo>
                  <a:pt x="430019" y="2315195"/>
                </a:lnTo>
                <a:lnTo>
                  <a:pt x="482035" y="2304220"/>
                </a:lnTo>
                <a:lnTo>
                  <a:pt x="533398" y="2290512"/>
                </a:lnTo>
                <a:lnTo>
                  <a:pt x="583965" y="2274110"/>
                </a:lnTo>
                <a:lnTo>
                  <a:pt x="633595" y="2255058"/>
                </a:lnTo>
                <a:lnTo>
                  <a:pt x="682150" y="2233412"/>
                </a:lnTo>
                <a:lnTo>
                  <a:pt x="729492" y="2209230"/>
                </a:lnTo>
                <a:lnTo>
                  <a:pt x="775491" y="2182581"/>
                </a:lnTo>
                <a:lnTo>
                  <a:pt x="820018" y="2153538"/>
                </a:lnTo>
                <a:lnTo>
                  <a:pt x="862948" y="2122184"/>
                </a:lnTo>
                <a:lnTo>
                  <a:pt x="904162" y="2088605"/>
                </a:lnTo>
                <a:lnTo>
                  <a:pt x="943544" y="2052895"/>
                </a:lnTo>
                <a:lnTo>
                  <a:pt x="980984" y="2015155"/>
                </a:lnTo>
                <a:lnTo>
                  <a:pt x="1016378" y="1975490"/>
                </a:lnTo>
                <a:lnTo>
                  <a:pt x="1049627" y="1934009"/>
                </a:lnTo>
                <a:lnTo>
                  <a:pt x="1080638" y="1890831"/>
                </a:lnTo>
                <a:lnTo>
                  <a:pt x="1109324" y="1846073"/>
                </a:lnTo>
                <a:lnTo>
                  <a:pt x="1135606" y="1799863"/>
                </a:lnTo>
                <a:lnTo>
                  <a:pt x="1159409" y="1752329"/>
                </a:lnTo>
                <a:lnTo>
                  <a:pt x="1180668" y="1703604"/>
                </a:lnTo>
                <a:lnTo>
                  <a:pt x="1199322" y="1653823"/>
                </a:lnTo>
                <a:lnTo>
                  <a:pt x="1215321" y="1603127"/>
                </a:lnTo>
                <a:lnTo>
                  <a:pt x="1228619" y="1551656"/>
                </a:lnTo>
                <a:lnTo>
                  <a:pt x="1239178" y="1499554"/>
                </a:lnTo>
                <a:lnTo>
                  <a:pt x="1246970" y="1446967"/>
                </a:lnTo>
                <a:lnTo>
                  <a:pt x="1251973" y="1394042"/>
                </a:lnTo>
                <a:lnTo>
                  <a:pt x="1254173" y="1340926"/>
                </a:lnTo>
                <a:lnTo>
                  <a:pt x="1253563" y="1287769"/>
                </a:lnTo>
                <a:lnTo>
                  <a:pt x="1250146" y="1234718"/>
                </a:lnTo>
                <a:lnTo>
                  <a:pt x="1243930" y="1181921"/>
                </a:lnTo>
                <a:lnTo>
                  <a:pt x="1234934" y="1129527"/>
                </a:lnTo>
                <a:lnTo>
                  <a:pt x="1223182" y="1077681"/>
                </a:lnTo>
                <a:lnTo>
                  <a:pt x="1208707" y="1026529"/>
                </a:lnTo>
                <a:lnTo>
                  <a:pt x="1191550" y="976212"/>
                </a:lnTo>
                <a:lnTo>
                  <a:pt x="1171759" y="926873"/>
                </a:lnTo>
                <a:lnTo>
                  <a:pt x="1149388" y="878648"/>
                </a:lnTo>
                <a:lnTo>
                  <a:pt x="1124501" y="831672"/>
                </a:lnTo>
                <a:lnTo>
                  <a:pt x="1097166" y="786077"/>
                </a:lnTo>
                <a:lnTo>
                  <a:pt x="1067461" y="741989"/>
                </a:lnTo>
                <a:lnTo>
                  <a:pt x="1035468" y="699533"/>
                </a:lnTo>
                <a:lnTo>
                  <a:pt x="1001276" y="658826"/>
                </a:lnTo>
                <a:lnTo>
                  <a:pt x="964982" y="619983"/>
                </a:lnTo>
                <a:lnTo>
                  <a:pt x="926686" y="583112"/>
                </a:lnTo>
                <a:lnTo>
                  <a:pt x="886495" y="548315"/>
                </a:lnTo>
                <a:lnTo>
                  <a:pt x="844522" y="515690"/>
                </a:lnTo>
                <a:lnTo>
                  <a:pt x="800884" y="485329"/>
                </a:lnTo>
                <a:lnTo>
                  <a:pt x="755703" y="457315"/>
                </a:lnTo>
                <a:lnTo>
                  <a:pt x="709105" y="431728"/>
                </a:lnTo>
                <a:lnTo>
                  <a:pt x="661220" y="408638"/>
                </a:lnTo>
                <a:lnTo>
                  <a:pt x="612182" y="388111"/>
                </a:lnTo>
                <a:lnTo>
                  <a:pt x="562128" y="370203"/>
                </a:lnTo>
                <a:lnTo>
                  <a:pt x="511198" y="354965"/>
                </a:lnTo>
                <a:lnTo>
                  <a:pt x="459533" y="342439"/>
                </a:lnTo>
                <a:lnTo>
                  <a:pt x="407280" y="332660"/>
                </a:lnTo>
                <a:lnTo>
                  <a:pt x="354582" y="325655"/>
                </a:lnTo>
                <a:lnTo>
                  <a:pt x="301588" y="321444"/>
                </a:lnTo>
                <a:lnTo>
                  <a:pt x="248446" y="320040"/>
                </a:lnTo>
                <a:close/>
              </a:path>
            </a:pathLst>
          </a:custGeom>
          <a:solidFill>
            <a:srgbClr val="F55F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417319" y="3383280"/>
            <a:ext cx="1828800" cy="731520"/>
          </a:xfrm>
          <a:prstGeom prst="rect">
            <a:avLst/>
          </a:prstGeom>
          <a:noFill/>
        </p:spPr>
        <p:txBody>
          <a:bodyPr wrap="square" anchor="ctr" lIns="0" rIns="0" tIns="0" bIns="0">
            <a:spAutoFit/>
          </a:bodyPr>
          <a:lstStyle/>
          <a:p>
            <a:pPr algn="ctr">
              <a:spcAft>
                <a:spcPts val="0"/>
              </a:spcAft>
            </a:pPr>
            <a:r>
              <a:rPr sz="4400" b="1">
                <a:solidFill>
                  <a:srgbClr val="0A263F"/>
                </a:solidFill>
                <a:latin typeface="Calibri"/>
              </a:rPr>
              <a:t>53</a:t>
            </a:r>
          </a:p>
        </p:txBody>
      </p:sp>
      <p:sp>
        <p:nvSpPr>
          <p:cNvPr id="17" name="TextBox 16"/>
          <p:cNvSpPr txBox="1"/>
          <p:nvPr/>
        </p:nvSpPr>
        <p:spPr>
          <a:xfrm>
            <a:off x="1417319" y="4114800"/>
            <a:ext cx="1828800" cy="274320"/>
          </a:xfrm>
          <a:prstGeom prst="rect">
            <a:avLst/>
          </a:prstGeom>
          <a:noFill/>
        </p:spPr>
        <p:txBody>
          <a:bodyPr wrap="square" anchor="t" lIns="0" rIns="0" tIns="0" bIns="0">
            <a:spAutoFit/>
          </a:bodyPr>
          <a:lstStyle/>
          <a:p>
            <a:pPr algn="ctr">
              <a:spcAft>
                <a:spcPts val="600"/>
              </a:spcAft>
            </a:pPr>
            <a:r>
              <a:rPr sz="1200" b="0">
                <a:solidFill>
                  <a:srgbClr val="626268"/>
                </a:solidFill>
                <a:latin typeface="Calibri"/>
              </a:rPr>
              <a:t>out of 100</a:t>
            </a:r>
          </a:p>
        </p:txBody>
      </p:sp>
      <p:sp>
        <p:nvSpPr>
          <p:cNvPr id="18" name="Rounded Rectangle 17"/>
          <p:cNvSpPr/>
          <p:nvPr/>
        </p:nvSpPr>
        <p:spPr>
          <a:xfrm>
            <a:off x="4114800" y="2377440"/>
            <a:ext cx="2331720" cy="1097280"/>
          </a:xfrm>
          <a:prstGeom prst="roundRect">
            <a:avLst>
              <a:gd name="adj" fmla="val 13333"/>
            </a:avLst>
          </a:prstGeom>
          <a:solidFill>
            <a:srgbClr val="FFFFFF"/>
          </a:solidFill>
          <a:ln w="12700">
            <a:solidFill>
              <a:srgbClr val="E4E4E7"/>
            </a:solidFill>
          </a:ln>
          <a:effectLst>
            <a:outerShdw blurRad="254000" dist="88900" dir="5400000" algn="t" rotWithShape="0">
              <a:srgbClr val="0A263F">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343400" y="2468880"/>
            <a:ext cx="1920240" cy="548640"/>
          </a:xfrm>
          <a:prstGeom prst="rect">
            <a:avLst/>
          </a:prstGeom>
          <a:noFill/>
        </p:spPr>
        <p:txBody>
          <a:bodyPr wrap="square" anchor="t" lIns="0" rIns="0" tIns="0" bIns="0">
            <a:spAutoFit/>
          </a:bodyPr>
          <a:lstStyle/>
          <a:p>
            <a:pPr algn="l">
              <a:spcAft>
                <a:spcPts val="0"/>
              </a:spcAft>
            </a:pPr>
            <a:r>
              <a:rPr sz="2800" b="1">
                <a:solidFill>
                  <a:srgbClr val="0A263F"/>
                </a:solidFill>
                <a:latin typeface="Calibri"/>
              </a:rPr>
              <a:t>90</a:t>
            </a:r>
          </a:p>
        </p:txBody>
      </p:sp>
      <p:sp>
        <p:nvSpPr>
          <p:cNvPr id="20" name="TextBox 19"/>
          <p:cNvSpPr txBox="1"/>
          <p:nvPr/>
        </p:nvSpPr>
        <p:spPr>
          <a:xfrm>
            <a:off x="4343400" y="3017520"/>
            <a:ext cx="1920240" cy="274320"/>
          </a:xfrm>
          <a:prstGeom prst="rect">
            <a:avLst/>
          </a:prstGeom>
          <a:noFill/>
        </p:spPr>
        <p:txBody>
          <a:bodyPr wrap="square" anchor="t" lIns="0" rIns="0" tIns="0" bIns="0">
            <a:spAutoFit/>
          </a:bodyPr>
          <a:lstStyle/>
          <a:p>
            <a:pPr algn="l">
              <a:spcAft>
                <a:spcPts val="600"/>
              </a:spcAft>
            </a:pPr>
            <a:r>
              <a:rPr sz="1300" b="0">
                <a:solidFill>
                  <a:srgbClr val="626268"/>
                </a:solidFill>
                <a:latin typeface="Calibri"/>
              </a:rPr>
              <a:t>pages checked</a:t>
            </a:r>
          </a:p>
        </p:txBody>
      </p:sp>
      <p:sp>
        <p:nvSpPr>
          <p:cNvPr id="21" name="Rounded Rectangle 20"/>
          <p:cNvSpPr/>
          <p:nvPr/>
        </p:nvSpPr>
        <p:spPr>
          <a:xfrm>
            <a:off x="6629400" y="2377440"/>
            <a:ext cx="2331720" cy="1097280"/>
          </a:xfrm>
          <a:prstGeom prst="roundRect">
            <a:avLst>
              <a:gd name="adj" fmla="val 13333"/>
            </a:avLst>
          </a:prstGeom>
          <a:solidFill>
            <a:srgbClr val="FFFFFF"/>
          </a:solidFill>
          <a:ln w="12700">
            <a:solidFill>
              <a:srgbClr val="E4E4E7"/>
            </a:solidFill>
          </a:ln>
          <a:effectLst>
            <a:outerShdw blurRad="254000" dist="88900" dir="5400000" algn="t" rotWithShape="0">
              <a:srgbClr val="0A263F">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858000" y="2468880"/>
            <a:ext cx="1920240" cy="548640"/>
          </a:xfrm>
          <a:prstGeom prst="rect">
            <a:avLst/>
          </a:prstGeom>
          <a:noFill/>
        </p:spPr>
        <p:txBody>
          <a:bodyPr wrap="square" anchor="t" lIns="0" rIns="0" tIns="0" bIns="0">
            <a:spAutoFit/>
          </a:bodyPr>
          <a:lstStyle/>
          <a:p>
            <a:pPr algn="l">
              <a:spcAft>
                <a:spcPts val="0"/>
              </a:spcAft>
            </a:pPr>
            <a:r>
              <a:rPr sz="2800" b="1">
                <a:solidFill>
                  <a:srgbClr val="0A263F"/>
                </a:solidFill>
                <a:latin typeface="Calibri"/>
              </a:rPr>
              <a:t>9</a:t>
            </a:r>
          </a:p>
        </p:txBody>
      </p:sp>
      <p:sp>
        <p:nvSpPr>
          <p:cNvPr id="23" name="TextBox 22"/>
          <p:cNvSpPr txBox="1"/>
          <p:nvPr/>
        </p:nvSpPr>
        <p:spPr>
          <a:xfrm>
            <a:off x="6858000" y="3017520"/>
            <a:ext cx="1920240" cy="274320"/>
          </a:xfrm>
          <a:prstGeom prst="rect">
            <a:avLst/>
          </a:prstGeom>
          <a:noFill/>
        </p:spPr>
        <p:txBody>
          <a:bodyPr wrap="square" anchor="t" lIns="0" rIns="0" tIns="0" bIns="0">
            <a:spAutoFit/>
          </a:bodyPr>
          <a:lstStyle/>
          <a:p>
            <a:pPr algn="l">
              <a:spcAft>
                <a:spcPts val="600"/>
              </a:spcAft>
            </a:pPr>
            <a:r>
              <a:rPr sz="1300" b="0">
                <a:solidFill>
                  <a:srgbClr val="626268"/>
                </a:solidFill>
                <a:latin typeface="Calibri"/>
              </a:rPr>
              <a:t>kinds of error</a:t>
            </a:r>
          </a:p>
        </p:txBody>
      </p:sp>
      <p:sp>
        <p:nvSpPr>
          <p:cNvPr id="24" name="Rounded Rectangle 23"/>
          <p:cNvSpPr/>
          <p:nvPr/>
        </p:nvSpPr>
        <p:spPr>
          <a:xfrm>
            <a:off x="9144000" y="2377440"/>
            <a:ext cx="2331720" cy="1097280"/>
          </a:xfrm>
          <a:prstGeom prst="roundRect">
            <a:avLst>
              <a:gd name="adj" fmla="val 13333"/>
            </a:avLst>
          </a:prstGeom>
          <a:solidFill>
            <a:srgbClr val="FFFFFF"/>
          </a:solidFill>
          <a:ln w="12700">
            <a:solidFill>
              <a:srgbClr val="E4E4E7"/>
            </a:solidFill>
          </a:ln>
          <a:effectLst>
            <a:outerShdw blurRad="254000" dist="88900" dir="5400000" algn="t" rotWithShape="0">
              <a:srgbClr val="0A263F">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372600" y="2468880"/>
            <a:ext cx="1920240" cy="548640"/>
          </a:xfrm>
          <a:prstGeom prst="rect">
            <a:avLst/>
          </a:prstGeom>
          <a:noFill/>
        </p:spPr>
        <p:txBody>
          <a:bodyPr wrap="square" anchor="t" lIns="0" rIns="0" tIns="0" bIns="0">
            <a:spAutoFit/>
          </a:bodyPr>
          <a:lstStyle/>
          <a:p>
            <a:pPr algn="l">
              <a:spcAft>
                <a:spcPts val="0"/>
              </a:spcAft>
            </a:pPr>
            <a:r>
              <a:rPr sz="2800" b="1">
                <a:solidFill>
                  <a:srgbClr val="0A263F"/>
                </a:solidFill>
                <a:latin typeface="Calibri"/>
              </a:rPr>
              <a:t>15</a:t>
            </a:r>
          </a:p>
        </p:txBody>
      </p:sp>
      <p:sp>
        <p:nvSpPr>
          <p:cNvPr id="26" name="TextBox 25"/>
          <p:cNvSpPr txBox="1"/>
          <p:nvPr/>
        </p:nvSpPr>
        <p:spPr>
          <a:xfrm>
            <a:off x="9372600" y="3017520"/>
            <a:ext cx="1920240" cy="274320"/>
          </a:xfrm>
          <a:prstGeom prst="rect">
            <a:avLst/>
          </a:prstGeom>
          <a:noFill/>
        </p:spPr>
        <p:txBody>
          <a:bodyPr wrap="square" anchor="t" lIns="0" rIns="0" tIns="0" bIns="0">
            <a:spAutoFit/>
          </a:bodyPr>
          <a:lstStyle/>
          <a:p>
            <a:pPr algn="l">
              <a:spcAft>
                <a:spcPts val="600"/>
              </a:spcAft>
            </a:pPr>
            <a:r>
              <a:rPr sz="1300" b="0">
                <a:solidFill>
                  <a:srgbClr val="626268"/>
                </a:solidFill>
                <a:latin typeface="Calibri"/>
              </a:rPr>
              <a:t>kinds of warning</a:t>
            </a:r>
          </a:p>
        </p:txBody>
      </p:sp>
      <p:sp>
        <p:nvSpPr>
          <p:cNvPr id="27" name="TextBox 26"/>
          <p:cNvSpPr txBox="1"/>
          <p:nvPr/>
        </p:nvSpPr>
        <p:spPr>
          <a:xfrm>
            <a:off x="4114800" y="3749039"/>
            <a:ext cx="3657600" cy="274320"/>
          </a:xfrm>
          <a:prstGeom prst="rect">
            <a:avLst/>
          </a:prstGeom>
          <a:noFill/>
        </p:spPr>
        <p:txBody>
          <a:bodyPr wrap="square" anchor="t" lIns="0" rIns="0" tIns="0" bIns="0">
            <a:spAutoFit/>
          </a:bodyPr>
          <a:lstStyle/>
          <a:p>
            <a:pPr algn="l">
              <a:spcAft>
                <a:spcPts val="600"/>
              </a:spcAft>
            </a:pPr>
            <a:r>
              <a:rPr sz="1100" b="1">
                <a:solidFill>
                  <a:srgbClr val="F55F42"/>
                </a:solidFill>
                <a:latin typeface="Calibri"/>
              </a:rPr>
              <a:t>TOP THREE FINDINGS</a:t>
            </a:r>
          </a:p>
        </p:txBody>
      </p:sp>
      <p:pic>
        <p:nvPicPr>
          <p:cNvPr id="28" name="Note (delete me)" descr="note-wins.png"/>
          <p:cNvPicPr>
            <a:picLocks noChangeAspect="1"/>
          </p:cNvPicPr>
          <p:nvPr/>
        </p:nvPicPr>
        <p:blipFill>
          <a:blip r:embed="rId3"/>
          <a:stretch>
            <a:fillRect/>
          </a:stretch>
        </p:blipFill>
        <p:spPr>
          <a:xfrm>
            <a:off x="8138160" y="3493008"/>
            <a:ext cx="2834640" cy="744186"/>
          </a:xfrm>
          <a:prstGeom prst="rect">
            <a:avLst/>
          </a:prstGeom>
        </p:spPr>
      </p:pic>
      <p:sp>
        <p:nvSpPr>
          <p:cNvPr id="29" name="Rounded Rectangle 28"/>
          <p:cNvSpPr/>
          <p:nvPr/>
        </p:nvSpPr>
        <p:spPr>
          <a:xfrm>
            <a:off x="4114800" y="4343400"/>
            <a:ext cx="7434072" cy="493776"/>
          </a:xfrm>
          <a:prstGeom prst="roundRect">
            <a:avLst>
              <a:gd name="adj" fmla="val 22222"/>
            </a:avLst>
          </a:prstGeom>
          <a:solidFill>
            <a:srgbClr val="FDEFE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4114800" y="4343400"/>
            <a:ext cx="82296" cy="493776"/>
          </a:xfrm>
          <a:prstGeom prst="rect">
            <a:avLst/>
          </a:prstGeom>
          <a:solidFill>
            <a:srgbClr val="F55F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4389120" y="4343400"/>
            <a:ext cx="457200" cy="493776"/>
          </a:xfrm>
          <a:prstGeom prst="rect">
            <a:avLst/>
          </a:prstGeom>
          <a:noFill/>
        </p:spPr>
        <p:txBody>
          <a:bodyPr wrap="square" anchor="ctr" lIns="0" rIns="0" tIns="0" bIns="0">
            <a:spAutoFit/>
          </a:bodyPr>
          <a:lstStyle/>
          <a:p>
            <a:pPr algn="l">
              <a:spcAft>
                <a:spcPts val="0"/>
              </a:spcAft>
            </a:pPr>
            <a:r>
              <a:rPr sz="2000" b="1">
                <a:solidFill>
                  <a:srgbClr val="F55F42"/>
                </a:solidFill>
                <a:latin typeface="Calibri"/>
              </a:rPr>
              <a:t>1</a:t>
            </a:r>
          </a:p>
        </p:txBody>
      </p:sp>
      <p:sp>
        <p:nvSpPr>
          <p:cNvPr id="32" name="TextBox 31"/>
          <p:cNvSpPr txBox="1"/>
          <p:nvPr/>
        </p:nvSpPr>
        <p:spPr>
          <a:xfrm>
            <a:off x="4892040" y="4343400"/>
            <a:ext cx="6492240" cy="493776"/>
          </a:xfrm>
          <a:prstGeom prst="rect">
            <a:avLst/>
          </a:prstGeom>
          <a:noFill/>
        </p:spPr>
        <p:txBody>
          <a:bodyPr wrap="square" anchor="ctr" lIns="0" rIns="0" tIns="0" bIns="0">
            <a:spAutoFit/>
          </a:bodyPr>
          <a:lstStyle/>
          <a:p>
            <a:pPr algn="l">
              <a:spcAft>
                <a:spcPts val="0"/>
              </a:spcAft>
            </a:pPr>
            <a:r>
              <a:rPr sz="1400" b="0">
                <a:solidFill>
                  <a:srgbClr val="171717"/>
                </a:solidFill>
                <a:latin typeface="Calibri"/>
              </a:rPr>
              <a:t>14 pages carry a noindex tag, so Google leaves them out.</a:t>
            </a:r>
          </a:p>
        </p:txBody>
      </p:sp>
      <p:sp>
        <p:nvSpPr>
          <p:cNvPr id="33" name="Rounded Rectangle 32"/>
          <p:cNvSpPr/>
          <p:nvPr/>
        </p:nvSpPr>
        <p:spPr>
          <a:xfrm>
            <a:off x="4114800" y="4928616"/>
            <a:ext cx="7434072" cy="493776"/>
          </a:xfrm>
          <a:prstGeom prst="roundRect">
            <a:avLst>
              <a:gd name="adj" fmla="val 22222"/>
            </a:avLst>
          </a:prstGeom>
          <a:solidFill>
            <a:srgbClr val="FDEFE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4114800" y="4928616"/>
            <a:ext cx="82296" cy="493776"/>
          </a:xfrm>
          <a:prstGeom prst="rect">
            <a:avLst/>
          </a:prstGeom>
          <a:solidFill>
            <a:srgbClr val="F55F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4389120" y="4928616"/>
            <a:ext cx="457200" cy="493776"/>
          </a:xfrm>
          <a:prstGeom prst="rect">
            <a:avLst/>
          </a:prstGeom>
          <a:noFill/>
        </p:spPr>
        <p:txBody>
          <a:bodyPr wrap="square" anchor="ctr" lIns="0" rIns="0" tIns="0" bIns="0">
            <a:spAutoFit/>
          </a:bodyPr>
          <a:lstStyle/>
          <a:p>
            <a:pPr algn="l">
              <a:spcAft>
                <a:spcPts val="0"/>
              </a:spcAft>
            </a:pPr>
            <a:r>
              <a:rPr sz="2000" b="1">
                <a:solidFill>
                  <a:srgbClr val="F55F42"/>
                </a:solidFill>
                <a:latin typeface="Calibri"/>
              </a:rPr>
              <a:t>2</a:t>
            </a:r>
          </a:p>
        </p:txBody>
      </p:sp>
      <p:sp>
        <p:nvSpPr>
          <p:cNvPr id="36" name="TextBox 35"/>
          <p:cNvSpPr txBox="1"/>
          <p:nvPr/>
        </p:nvSpPr>
        <p:spPr>
          <a:xfrm>
            <a:off x="4892040" y="4928616"/>
            <a:ext cx="6492240" cy="493776"/>
          </a:xfrm>
          <a:prstGeom prst="rect">
            <a:avLst/>
          </a:prstGeom>
          <a:noFill/>
        </p:spPr>
        <p:txBody>
          <a:bodyPr wrap="square" anchor="ctr" lIns="0" rIns="0" tIns="0" bIns="0">
            <a:spAutoFit/>
          </a:bodyPr>
          <a:lstStyle/>
          <a:p>
            <a:pPr algn="l">
              <a:spcAft>
                <a:spcPts val="0"/>
              </a:spcAft>
            </a:pPr>
            <a:r>
              <a:rPr sz="1400" b="0">
                <a:solidFill>
                  <a:srgbClr val="171717"/>
                </a:solidFill>
                <a:latin typeface="Calibri"/>
              </a:rPr>
              <a:t>28 pages have two title tags, so Google may show the wrong one.</a:t>
            </a:r>
          </a:p>
        </p:txBody>
      </p:sp>
      <p:sp>
        <p:nvSpPr>
          <p:cNvPr id="37" name="Rounded Rectangle 36"/>
          <p:cNvSpPr/>
          <p:nvPr/>
        </p:nvSpPr>
        <p:spPr>
          <a:xfrm>
            <a:off x="4114800" y="5513832"/>
            <a:ext cx="7434072" cy="493776"/>
          </a:xfrm>
          <a:prstGeom prst="roundRect">
            <a:avLst>
              <a:gd name="adj" fmla="val 22222"/>
            </a:avLst>
          </a:prstGeom>
          <a:solidFill>
            <a:srgbClr val="FDEFE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Rectangle 37"/>
          <p:cNvSpPr/>
          <p:nvPr/>
        </p:nvSpPr>
        <p:spPr>
          <a:xfrm>
            <a:off x="4114800" y="5513832"/>
            <a:ext cx="82296" cy="493776"/>
          </a:xfrm>
          <a:prstGeom prst="rect">
            <a:avLst/>
          </a:prstGeom>
          <a:solidFill>
            <a:srgbClr val="F55F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4389120" y="5513832"/>
            <a:ext cx="457200" cy="493776"/>
          </a:xfrm>
          <a:prstGeom prst="rect">
            <a:avLst/>
          </a:prstGeom>
          <a:noFill/>
        </p:spPr>
        <p:txBody>
          <a:bodyPr wrap="square" anchor="ctr" lIns="0" rIns="0" tIns="0" bIns="0">
            <a:spAutoFit/>
          </a:bodyPr>
          <a:lstStyle/>
          <a:p>
            <a:pPr algn="l">
              <a:spcAft>
                <a:spcPts val="0"/>
              </a:spcAft>
            </a:pPr>
            <a:r>
              <a:rPr sz="2000" b="1">
                <a:solidFill>
                  <a:srgbClr val="F55F42"/>
                </a:solidFill>
                <a:latin typeface="Calibri"/>
              </a:rPr>
              <a:t>3</a:t>
            </a:r>
          </a:p>
        </p:txBody>
      </p:sp>
      <p:sp>
        <p:nvSpPr>
          <p:cNvPr id="40" name="TextBox 39"/>
          <p:cNvSpPr txBox="1"/>
          <p:nvPr/>
        </p:nvSpPr>
        <p:spPr>
          <a:xfrm>
            <a:off x="4892040" y="5513832"/>
            <a:ext cx="6492240" cy="493776"/>
          </a:xfrm>
          <a:prstGeom prst="rect">
            <a:avLst/>
          </a:prstGeom>
          <a:noFill/>
        </p:spPr>
        <p:txBody>
          <a:bodyPr wrap="square" anchor="ctr" lIns="0" rIns="0" tIns="0" bIns="0">
            <a:spAutoFit/>
          </a:bodyPr>
          <a:lstStyle/>
          <a:p>
            <a:pPr algn="l">
              <a:spcAft>
                <a:spcPts val="0"/>
              </a:spcAft>
            </a:pPr>
            <a:r>
              <a:rPr sz="1400" b="0">
                <a:solidFill>
                  <a:srgbClr val="171717"/>
                </a:solidFill>
                <a:latin typeface="Calibri"/>
              </a:rPr>
              <a:t>19 pages have no meta description, so Google writes its own.</a:t>
            </a:r>
          </a:p>
        </p:txBody>
      </p:sp>
      <p:sp>
        <p:nvSpPr>
          <p:cNvPr id="41" name="TextBox 40"/>
          <p:cNvSpPr txBox="1"/>
          <p:nvPr/>
        </p:nvSpPr>
        <p:spPr>
          <a:xfrm>
            <a:off x="4114800" y="6144768"/>
            <a:ext cx="7406640" cy="274320"/>
          </a:xfrm>
          <a:prstGeom prst="rect">
            <a:avLst/>
          </a:prstGeom>
          <a:noFill/>
        </p:spPr>
        <p:txBody>
          <a:bodyPr wrap="square" anchor="t" lIns="0" rIns="0" tIns="0" bIns="0">
            <a:spAutoFit/>
          </a:bodyPr>
          <a:lstStyle/>
          <a:p>
            <a:pPr algn="l">
              <a:spcAft>
                <a:spcPts val="600"/>
              </a:spcAft>
            </a:pPr>
            <a:r>
              <a:rPr sz="1100" b="0">
                <a:solidFill>
                  <a:srgbClr val="626268"/>
                </a:solidFill>
                <a:latin typeface="Calibri"/>
              </a:rPr>
              <a:t>EXAMPLE: real SEOSage crawl of marketingly.org, 29 Sept 2026. Names, prices and targets are examples.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grid" descr="grid.pn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822960" y="384048"/>
            <a:ext cx="420624" cy="420624"/>
          </a:xfrm>
          <a:prstGeom prst="roundRect">
            <a:avLst>
              <a:gd name="adj" fmla="val 26086"/>
            </a:avLst>
          </a:prstGeom>
          <a:solidFill>
            <a:srgbClr val="1717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384048"/>
            <a:ext cx="420624" cy="420624"/>
          </a:xfrm>
          <a:prstGeom prst="rect">
            <a:avLst/>
          </a:prstGeom>
          <a:noFill/>
        </p:spPr>
        <p:txBody>
          <a:bodyPr wrap="square" anchor="ctr" lIns="0" rIns="0" tIns="0" bIns="0">
            <a:spAutoFit/>
          </a:bodyPr>
          <a:lstStyle/>
          <a:p>
            <a:pPr algn="ctr">
              <a:spcAft>
                <a:spcPts val="0"/>
              </a:spcAft>
            </a:pPr>
            <a:r>
              <a:rPr sz="1800" b="1">
                <a:solidFill>
                  <a:srgbClr val="FFFFFF"/>
                </a:solidFill>
                <a:latin typeface="Calibri"/>
              </a:rPr>
              <a:t>E</a:t>
            </a:r>
          </a:p>
        </p:txBody>
      </p:sp>
      <p:sp>
        <p:nvSpPr>
          <p:cNvPr id="5" name="TextBox 4"/>
          <p:cNvSpPr txBox="1"/>
          <p:nvPr/>
        </p:nvSpPr>
        <p:spPr>
          <a:xfrm>
            <a:off x="1371600" y="384048"/>
            <a:ext cx="3657600" cy="420624"/>
          </a:xfrm>
          <a:prstGeom prst="rect">
            <a:avLst/>
          </a:prstGeom>
          <a:noFill/>
        </p:spPr>
        <p:txBody>
          <a:bodyPr wrap="square" anchor="ctr" lIns="0" rIns="0" tIns="0" bIns="0">
            <a:spAutoFit/>
          </a:bodyPr>
          <a:lstStyle/>
          <a:p>
            <a:pPr algn="l">
              <a:spcAft>
                <a:spcPts val="0"/>
              </a:spcAft>
            </a:pPr>
            <a:r>
              <a:rPr sz="1400" b="1">
                <a:solidFill>
                  <a:srgbClr val="171717"/>
                </a:solidFill>
                <a:latin typeface="Calibri"/>
              </a:rPr>
              <a:t>Example SEO Studio</a:t>
            </a:r>
          </a:p>
        </p:txBody>
      </p:sp>
      <p:sp>
        <p:nvSpPr>
          <p:cNvPr id="6" name="Rounded Rectangle 5"/>
          <p:cNvSpPr/>
          <p:nvPr/>
        </p:nvSpPr>
        <p:spPr>
          <a:xfrm>
            <a:off x="10424160" y="420624"/>
            <a:ext cx="1124712" cy="347472"/>
          </a:xfrm>
          <a:prstGeom prst="roundRect">
            <a:avLst>
              <a:gd name="adj" fmla="val 50000"/>
            </a:avLst>
          </a:prstGeom>
          <a:solidFill>
            <a:srgbClr val="FFFFFF"/>
          </a:solidFill>
          <a:ln w="12700">
            <a:solidFill>
              <a:srgbClr val="E4E4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424160" y="420624"/>
            <a:ext cx="1124712" cy="347472"/>
          </a:xfrm>
          <a:prstGeom prst="rect">
            <a:avLst/>
          </a:prstGeom>
          <a:noFill/>
        </p:spPr>
        <p:txBody>
          <a:bodyPr wrap="square" anchor="ctr" lIns="0" rIns="0" tIns="0" bIns="0">
            <a:spAutoFit/>
          </a:bodyPr>
          <a:lstStyle/>
          <a:p>
            <a:pPr algn="ctr">
              <a:spcAft>
                <a:spcPts val="0"/>
              </a:spcAft>
            </a:pPr>
            <a:r>
              <a:rPr sz="1100" b="1">
                <a:solidFill>
                  <a:srgbClr val="626268"/>
                </a:solidFill>
                <a:latin typeface="Calibri"/>
              </a:rPr>
              <a:t>04 / 11</a:t>
            </a:r>
          </a:p>
        </p:txBody>
      </p:sp>
      <p:sp>
        <p:nvSpPr>
          <p:cNvPr id="8" name="TextBox 7"/>
          <p:cNvSpPr txBox="1"/>
          <p:nvPr/>
        </p:nvSpPr>
        <p:spPr>
          <a:xfrm>
            <a:off x="822960" y="914400"/>
            <a:ext cx="10698480" cy="731520"/>
          </a:xfrm>
          <a:prstGeom prst="rect">
            <a:avLst/>
          </a:prstGeom>
          <a:noFill/>
        </p:spPr>
        <p:txBody>
          <a:bodyPr wrap="square" anchor="t" lIns="0" rIns="0" tIns="0" bIns="0">
            <a:spAutoFit/>
          </a:bodyPr>
          <a:lstStyle/>
          <a:p>
            <a:pPr algn="l">
              <a:spcAft>
                <a:spcPts val="0"/>
              </a:spcAft>
            </a:pPr>
            <a:r>
              <a:rPr sz="4000" b="1">
                <a:solidFill>
                  <a:srgbClr val="0A263F"/>
                </a:solidFill>
                <a:latin typeface="Calibri"/>
              </a:rPr>
              <a:t>Goals and how we will measure them</a:t>
            </a:r>
          </a:p>
        </p:txBody>
      </p:sp>
      <p:sp>
        <p:nvSpPr>
          <p:cNvPr id="9" name="Freeform 8"/>
          <p:cNvSpPr/>
          <p:nvPr/>
        </p:nvSpPr>
        <p:spPr>
          <a:xfrm>
            <a:off x="841248" y="1548723"/>
            <a:ext cx="8513064" cy="135628"/>
          </a:xfrm>
          <a:custGeom>
            <a:avLst/>
            <a:gdLst/>
            <a:ahLst/>
            <a:cxnLst/>
            <a:rect l="l" t="t" r="r" b="b"/>
            <a:pathLst>
              <a:path w="8513064" h="135628">
                <a:moveTo>
                  <a:pt x="0" y="94932"/>
                </a:moveTo>
                <a:lnTo>
                  <a:pt x="212826" y="105232"/>
                </a:lnTo>
                <a:lnTo>
                  <a:pt x="425653" y="114714"/>
                </a:lnTo>
                <a:lnTo>
                  <a:pt x="638479" y="122872"/>
                </a:lnTo>
                <a:lnTo>
                  <a:pt x="851306" y="129276"/>
                </a:lnTo>
                <a:lnTo>
                  <a:pt x="1064133" y="133595"/>
                </a:lnTo>
                <a:lnTo>
                  <a:pt x="1276959" y="135628"/>
                </a:lnTo>
                <a:lnTo>
                  <a:pt x="1489786" y="135305"/>
                </a:lnTo>
                <a:lnTo>
                  <a:pt x="1702612" y="132701"/>
                </a:lnTo>
                <a:lnTo>
                  <a:pt x="1915439" y="128019"/>
                </a:lnTo>
                <a:lnTo>
                  <a:pt x="2128266" y="121580"/>
                </a:lnTo>
                <a:lnTo>
                  <a:pt x="2341092" y="113797"/>
                </a:lnTo>
                <a:lnTo>
                  <a:pt x="2553919" y="105143"/>
                </a:lnTo>
                <a:lnTo>
                  <a:pt x="2766745" y="96118"/>
                </a:lnTo>
                <a:lnTo>
                  <a:pt x="2979572" y="87211"/>
                </a:lnTo>
                <a:lnTo>
                  <a:pt x="3192399" y="78869"/>
                </a:lnTo>
                <a:lnTo>
                  <a:pt x="3405225" y="71462"/>
                </a:lnTo>
                <a:lnTo>
                  <a:pt x="3618052" y="65264"/>
                </a:lnTo>
                <a:lnTo>
                  <a:pt x="3830878" y="60431"/>
                </a:lnTo>
                <a:lnTo>
                  <a:pt x="4043705" y="56995"/>
                </a:lnTo>
                <a:lnTo>
                  <a:pt x="4256532" y="54871"/>
                </a:lnTo>
                <a:lnTo>
                  <a:pt x="4469358" y="53860"/>
                </a:lnTo>
                <a:lnTo>
                  <a:pt x="4682185" y="53678"/>
                </a:lnTo>
                <a:lnTo>
                  <a:pt x="4895011" y="53974"/>
                </a:lnTo>
                <a:lnTo>
                  <a:pt x="5107838" y="54369"/>
                </a:lnTo>
                <a:lnTo>
                  <a:pt x="5320665" y="54486"/>
                </a:lnTo>
                <a:lnTo>
                  <a:pt x="5533491" y="53982"/>
                </a:lnTo>
                <a:lnTo>
                  <a:pt x="5746318" y="52583"/>
                </a:lnTo>
                <a:lnTo>
                  <a:pt x="5959144" y="50104"/>
                </a:lnTo>
                <a:lnTo>
                  <a:pt x="6171971" y="46471"/>
                </a:lnTo>
                <a:lnTo>
                  <a:pt x="6384798" y="41727"/>
                </a:lnTo>
                <a:lnTo>
                  <a:pt x="6597624" y="36034"/>
                </a:lnTo>
                <a:lnTo>
                  <a:pt x="6810451" y="29663"/>
                </a:lnTo>
                <a:lnTo>
                  <a:pt x="7023277" y="22973"/>
                </a:lnTo>
                <a:lnTo>
                  <a:pt x="7236104" y="16389"/>
                </a:lnTo>
                <a:lnTo>
                  <a:pt x="7448931" y="10367"/>
                </a:lnTo>
                <a:lnTo>
                  <a:pt x="7661757" y="5362"/>
                </a:lnTo>
                <a:lnTo>
                  <a:pt x="7874584" y="1790"/>
                </a:lnTo>
                <a:lnTo>
                  <a:pt x="8087410" y="0"/>
                </a:lnTo>
                <a:lnTo>
                  <a:pt x="8300237" y="241"/>
                </a:lnTo>
                <a:lnTo>
                  <a:pt x="8513064" y="2641"/>
                </a:lnTo>
              </a:path>
            </a:pathLst>
          </a:custGeom>
          <a:noFill/>
          <a:ln w="45720" cap="rnd">
            <a:solidFill>
              <a:srgbClr val="F55F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2960" y="6419088"/>
            <a:ext cx="7315200" cy="274320"/>
          </a:xfrm>
          <a:prstGeom prst="rect">
            <a:avLst/>
          </a:prstGeom>
          <a:noFill/>
        </p:spPr>
        <p:txBody>
          <a:bodyPr wrap="square" anchor="t" lIns="0" rIns="0" tIns="0" bIns="0">
            <a:spAutoFit/>
          </a:bodyPr>
          <a:lstStyle/>
          <a:p>
            <a:pPr algn="l">
              <a:spcAft>
                <a:spcPts val="600"/>
              </a:spcAft>
            </a:pPr>
            <a:r>
              <a:rPr sz="1000" b="0">
                <a:solidFill>
                  <a:srgbClr val="626268"/>
                </a:solidFill>
                <a:latin typeface="Calibri"/>
              </a:rPr>
              <a:t>Example SEO Studio   |   Proposal for Marketingly (marketingly.org)</a:t>
            </a:r>
          </a:p>
        </p:txBody>
      </p:sp>
      <p:sp>
        <p:nvSpPr>
          <p:cNvPr id="11" name="TextBox 10"/>
          <p:cNvSpPr txBox="1"/>
          <p:nvPr/>
        </p:nvSpPr>
        <p:spPr>
          <a:xfrm>
            <a:off x="7863840" y="6419088"/>
            <a:ext cx="3685032" cy="274320"/>
          </a:xfrm>
          <a:prstGeom prst="rect">
            <a:avLst/>
          </a:prstGeom>
          <a:noFill/>
        </p:spPr>
        <p:txBody>
          <a:bodyPr wrap="square" anchor="t" lIns="0" rIns="0" tIns="0" bIns="0">
            <a:spAutoFit/>
          </a:bodyPr>
          <a:lstStyle/>
          <a:p>
            <a:pPr algn="r">
              <a:spcAft>
                <a:spcPts val="600"/>
              </a:spcAft>
            </a:pPr>
            <a:r>
              <a:rPr sz="1000" b="0">
                <a:solidFill>
                  <a:srgbClr val="626268"/>
                </a:solidFill>
                <a:latin typeface="Calibri"/>
              </a:rPr>
              <a:t>Free template from SEOSage  |  seosage.co</a:t>
            </a:r>
          </a:p>
        </p:txBody>
      </p:sp>
      <p:sp>
        <p:nvSpPr>
          <p:cNvPr id="12" name="TextBox 11"/>
          <p:cNvSpPr txBox="1"/>
          <p:nvPr/>
        </p:nvSpPr>
        <p:spPr>
          <a:xfrm>
            <a:off x="822960" y="1874519"/>
            <a:ext cx="10698480" cy="365760"/>
          </a:xfrm>
          <a:prstGeom prst="rect">
            <a:avLst/>
          </a:prstGeom>
          <a:noFill/>
        </p:spPr>
        <p:txBody>
          <a:bodyPr wrap="square" anchor="t" lIns="0" rIns="0" tIns="0" bIns="0">
            <a:spAutoFit/>
          </a:bodyPr>
          <a:lstStyle/>
          <a:p>
            <a:pPr algn="l">
              <a:spcAft>
                <a:spcPts val="600"/>
              </a:spcAft>
            </a:pPr>
            <a:r>
              <a:rPr sz="1600" b="0">
                <a:solidFill>
                  <a:srgbClr val="626268"/>
                </a:solidFill>
                <a:latin typeface="Calibri"/>
              </a:rPr>
              <a:t>We agree what success means before we start.</a:t>
            </a:r>
          </a:p>
        </p:txBody>
      </p:sp>
      <p:sp>
        <p:nvSpPr>
          <p:cNvPr id="13" name="Rounded Rectangle 12"/>
          <p:cNvSpPr/>
          <p:nvPr/>
        </p:nvSpPr>
        <p:spPr>
          <a:xfrm>
            <a:off x="822960" y="2377440"/>
            <a:ext cx="3429000" cy="3749039"/>
          </a:xfrm>
          <a:prstGeom prst="roundRect">
            <a:avLst>
              <a:gd name="adj" fmla="val 5333"/>
            </a:avLst>
          </a:prstGeom>
          <a:solidFill>
            <a:srgbClr val="FFFFFF"/>
          </a:solidFill>
          <a:ln w="12700">
            <a:solidFill>
              <a:srgbClr val="E4E4E7"/>
            </a:solidFill>
          </a:ln>
          <a:effectLst>
            <a:outerShdw blurRad="254000" dist="88900" dir="5400000" algn="t" rotWithShape="0">
              <a:srgbClr val="0A263F">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1097280" y="2651760"/>
            <a:ext cx="502920" cy="73152"/>
          </a:xfrm>
          <a:prstGeom prst="rect">
            <a:avLst/>
          </a:prstGeom>
          <a:solidFill>
            <a:srgbClr val="F55F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97280" y="2880360"/>
            <a:ext cx="2926080" cy="731520"/>
          </a:xfrm>
          <a:prstGeom prst="rect">
            <a:avLst/>
          </a:prstGeom>
          <a:noFill/>
        </p:spPr>
        <p:txBody>
          <a:bodyPr wrap="square" anchor="t" lIns="0" rIns="0" tIns="0" bIns="0">
            <a:spAutoFit/>
          </a:bodyPr>
          <a:lstStyle/>
          <a:p>
            <a:pPr algn="l">
              <a:spcAft>
                <a:spcPts val="600"/>
              </a:spcAft>
            </a:pPr>
            <a:r>
              <a:rPr sz="2000" b="1">
                <a:solidFill>
                  <a:srgbClr val="0A263F"/>
                </a:solidFill>
                <a:latin typeface="Calibri"/>
              </a:rPr>
              <a:t>Fewer technical problems</a:t>
            </a:r>
          </a:p>
        </p:txBody>
      </p:sp>
      <p:sp>
        <p:nvSpPr>
          <p:cNvPr id="16" name="TextBox 15"/>
          <p:cNvSpPr txBox="1"/>
          <p:nvPr/>
        </p:nvSpPr>
        <p:spPr>
          <a:xfrm>
            <a:off x="1097280" y="3611880"/>
            <a:ext cx="2926080" cy="548640"/>
          </a:xfrm>
          <a:prstGeom prst="rect">
            <a:avLst/>
          </a:prstGeom>
          <a:noFill/>
        </p:spPr>
        <p:txBody>
          <a:bodyPr wrap="square" anchor="t" lIns="0" rIns="0" tIns="0" bIns="0">
            <a:spAutoFit/>
          </a:bodyPr>
          <a:lstStyle/>
          <a:p>
            <a:pPr algn="l">
              <a:spcAft>
                <a:spcPts val="600"/>
              </a:spcAft>
            </a:pPr>
            <a:r>
              <a:rPr sz="1300" b="0">
                <a:solidFill>
                  <a:srgbClr val="626268"/>
                </a:solidFill>
                <a:latin typeface="Calibri"/>
              </a:rPr>
              <a:t>Health score in SEOSage</a:t>
            </a:r>
          </a:p>
        </p:txBody>
      </p:sp>
      <p:sp>
        <p:nvSpPr>
          <p:cNvPr id="17" name="Rectangle 16"/>
          <p:cNvSpPr/>
          <p:nvPr/>
        </p:nvSpPr>
        <p:spPr>
          <a:xfrm>
            <a:off x="1097280" y="4251960"/>
            <a:ext cx="2880360" cy="18288"/>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97280" y="4389120"/>
            <a:ext cx="2926080" cy="274320"/>
          </a:xfrm>
          <a:prstGeom prst="rect">
            <a:avLst/>
          </a:prstGeom>
          <a:noFill/>
        </p:spPr>
        <p:txBody>
          <a:bodyPr wrap="square" anchor="t" lIns="0" rIns="0" tIns="0" bIns="0">
            <a:spAutoFit/>
          </a:bodyPr>
          <a:lstStyle/>
          <a:p>
            <a:pPr algn="l">
              <a:spcAft>
                <a:spcPts val="600"/>
              </a:spcAft>
            </a:pPr>
            <a:r>
              <a:rPr sz="1000" b="1">
                <a:solidFill>
                  <a:srgbClr val="626268"/>
                </a:solidFill>
                <a:latin typeface="Calibri"/>
              </a:rPr>
              <a:t>TODAY</a:t>
            </a:r>
          </a:p>
        </p:txBody>
      </p:sp>
      <p:sp>
        <p:nvSpPr>
          <p:cNvPr id="19" name="TextBox 18"/>
          <p:cNvSpPr txBox="1"/>
          <p:nvPr/>
        </p:nvSpPr>
        <p:spPr>
          <a:xfrm>
            <a:off x="1097280" y="4663440"/>
            <a:ext cx="2926080" cy="457200"/>
          </a:xfrm>
          <a:prstGeom prst="rect">
            <a:avLst/>
          </a:prstGeom>
          <a:noFill/>
        </p:spPr>
        <p:txBody>
          <a:bodyPr wrap="square" anchor="t" lIns="0" rIns="0" tIns="0" bIns="0">
            <a:spAutoFit/>
          </a:bodyPr>
          <a:lstStyle/>
          <a:p>
            <a:pPr algn="l">
              <a:spcAft>
                <a:spcPts val="600"/>
              </a:spcAft>
            </a:pPr>
            <a:r>
              <a:rPr sz="1600" b="1">
                <a:solidFill>
                  <a:srgbClr val="171717"/>
                </a:solidFill>
                <a:latin typeface="Calibri"/>
              </a:rPr>
              <a:t>53</a:t>
            </a:r>
          </a:p>
        </p:txBody>
      </p:sp>
      <p:sp>
        <p:nvSpPr>
          <p:cNvPr id="20" name="TextBox 19"/>
          <p:cNvSpPr txBox="1"/>
          <p:nvPr/>
        </p:nvSpPr>
        <p:spPr>
          <a:xfrm>
            <a:off x="1097280" y="5166360"/>
            <a:ext cx="2926080" cy="274320"/>
          </a:xfrm>
          <a:prstGeom prst="rect">
            <a:avLst/>
          </a:prstGeom>
          <a:noFill/>
        </p:spPr>
        <p:txBody>
          <a:bodyPr wrap="square" anchor="t" lIns="0" rIns="0" tIns="0" bIns="0">
            <a:spAutoFit/>
          </a:bodyPr>
          <a:lstStyle/>
          <a:p>
            <a:pPr algn="l">
              <a:spcAft>
                <a:spcPts val="600"/>
              </a:spcAft>
            </a:pPr>
            <a:r>
              <a:rPr sz="1000" b="1">
                <a:solidFill>
                  <a:srgbClr val="F55F42"/>
                </a:solidFill>
                <a:latin typeface="Calibri"/>
              </a:rPr>
              <a:t>TARGET BY MONTH 6</a:t>
            </a:r>
          </a:p>
        </p:txBody>
      </p:sp>
      <p:sp>
        <p:nvSpPr>
          <p:cNvPr id="21" name="TextBox 20"/>
          <p:cNvSpPr txBox="1"/>
          <p:nvPr/>
        </p:nvSpPr>
        <p:spPr>
          <a:xfrm>
            <a:off x="1097280" y="5440680"/>
            <a:ext cx="2926080" cy="548640"/>
          </a:xfrm>
          <a:prstGeom prst="rect">
            <a:avLst/>
          </a:prstGeom>
          <a:noFill/>
        </p:spPr>
        <p:txBody>
          <a:bodyPr wrap="square" anchor="t" lIns="0" rIns="0" tIns="0" bIns="0">
            <a:spAutoFit/>
          </a:bodyPr>
          <a:lstStyle/>
          <a:p>
            <a:pPr algn="l">
              <a:spcAft>
                <a:spcPts val="600"/>
              </a:spcAft>
            </a:pPr>
            <a:r>
              <a:rPr sz="1900" b="1">
                <a:solidFill>
                  <a:srgbClr val="F55F42"/>
                </a:solidFill>
                <a:latin typeface="Calibri"/>
              </a:rPr>
              <a:t>90 or more</a:t>
            </a:r>
          </a:p>
        </p:txBody>
      </p:sp>
      <p:sp>
        <p:nvSpPr>
          <p:cNvPr id="22" name="Rounded Rectangle 21"/>
          <p:cNvSpPr/>
          <p:nvPr/>
        </p:nvSpPr>
        <p:spPr>
          <a:xfrm>
            <a:off x="4434840" y="2377440"/>
            <a:ext cx="3429000" cy="3749039"/>
          </a:xfrm>
          <a:prstGeom prst="roundRect">
            <a:avLst>
              <a:gd name="adj" fmla="val 5333"/>
            </a:avLst>
          </a:prstGeom>
          <a:solidFill>
            <a:srgbClr val="FFFFFF"/>
          </a:solidFill>
          <a:ln w="12700">
            <a:solidFill>
              <a:srgbClr val="E4E4E7"/>
            </a:solidFill>
          </a:ln>
          <a:effectLst>
            <a:outerShdw blurRad="254000" dist="88900" dir="5400000" algn="t" rotWithShape="0">
              <a:srgbClr val="0A263F">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4709160" y="2651760"/>
            <a:ext cx="502920" cy="73152"/>
          </a:xfrm>
          <a:prstGeom prst="rect">
            <a:avLst/>
          </a:prstGeom>
          <a:solidFill>
            <a:srgbClr val="1717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4709160" y="2880360"/>
            <a:ext cx="2926080" cy="731520"/>
          </a:xfrm>
          <a:prstGeom prst="rect">
            <a:avLst/>
          </a:prstGeom>
          <a:noFill/>
        </p:spPr>
        <p:txBody>
          <a:bodyPr wrap="square" anchor="t" lIns="0" rIns="0" tIns="0" bIns="0">
            <a:spAutoFit/>
          </a:bodyPr>
          <a:lstStyle/>
          <a:p>
            <a:pPr algn="l">
              <a:spcAft>
                <a:spcPts val="600"/>
              </a:spcAft>
            </a:pPr>
            <a:r>
              <a:rPr sz="2000" b="1">
                <a:solidFill>
                  <a:srgbClr val="0A263F"/>
                </a:solidFill>
                <a:latin typeface="Calibri"/>
              </a:rPr>
              <a:t>More visits from Google</a:t>
            </a:r>
          </a:p>
        </p:txBody>
      </p:sp>
      <p:sp>
        <p:nvSpPr>
          <p:cNvPr id="25" name="TextBox 24"/>
          <p:cNvSpPr txBox="1"/>
          <p:nvPr/>
        </p:nvSpPr>
        <p:spPr>
          <a:xfrm>
            <a:off x="4709160" y="3611880"/>
            <a:ext cx="2926080" cy="548640"/>
          </a:xfrm>
          <a:prstGeom prst="rect">
            <a:avLst/>
          </a:prstGeom>
          <a:noFill/>
        </p:spPr>
        <p:txBody>
          <a:bodyPr wrap="square" anchor="t" lIns="0" rIns="0" tIns="0" bIns="0">
            <a:spAutoFit/>
          </a:bodyPr>
          <a:lstStyle/>
          <a:p>
            <a:pPr algn="l">
              <a:spcAft>
                <a:spcPts val="600"/>
              </a:spcAft>
            </a:pPr>
            <a:r>
              <a:rPr sz="1300" b="0">
                <a:solidFill>
                  <a:srgbClr val="626268"/>
                </a:solidFill>
                <a:latin typeface="Calibri"/>
              </a:rPr>
              <a:t>Clicks in Search Console</a:t>
            </a:r>
          </a:p>
        </p:txBody>
      </p:sp>
      <p:sp>
        <p:nvSpPr>
          <p:cNvPr id="26" name="Rectangle 25"/>
          <p:cNvSpPr/>
          <p:nvPr/>
        </p:nvSpPr>
        <p:spPr>
          <a:xfrm>
            <a:off x="4709160" y="4251960"/>
            <a:ext cx="2880360" cy="18288"/>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4709160" y="4389120"/>
            <a:ext cx="2926080" cy="274320"/>
          </a:xfrm>
          <a:prstGeom prst="rect">
            <a:avLst/>
          </a:prstGeom>
          <a:noFill/>
        </p:spPr>
        <p:txBody>
          <a:bodyPr wrap="square" anchor="t" lIns="0" rIns="0" tIns="0" bIns="0">
            <a:spAutoFit/>
          </a:bodyPr>
          <a:lstStyle/>
          <a:p>
            <a:pPr algn="l">
              <a:spcAft>
                <a:spcPts val="600"/>
              </a:spcAft>
            </a:pPr>
            <a:r>
              <a:rPr sz="1000" b="1">
                <a:solidFill>
                  <a:srgbClr val="626268"/>
                </a:solidFill>
                <a:latin typeface="Calibri"/>
              </a:rPr>
              <a:t>TODAY</a:t>
            </a:r>
          </a:p>
        </p:txBody>
      </p:sp>
      <p:sp>
        <p:nvSpPr>
          <p:cNvPr id="28" name="TextBox 27"/>
          <p:cNvSpPr txBox="1"/>
          <p:nvPr/>
        </p:nvSpPr>
        <p:spPr>
          <a:xfrm>
            <a:off x="4709160" y="4663440"/>
            <a:ext cx="2926080" cy="457200"/>
          </a:xfrm>
          <a:prstGeom prst="rect">
            <a:avLst/>
          </a:prstGeom>
          <a:noFill/>
        </p:spPr>
        <p:txBody>
          <a:bodyPr wrap="square" anchor="t" lIns="0" rIns="0" tIns="0" bIns="0">
            <a:spAutoFit/>
          </a:bodyPr>
          <a:lstStyle/>
          <a:p>
            <a:pPr algn="l">
              <a:spcAft>
                <a:spcPts val="600"/>
              </a:spcAft>
            </a:pPr>
            <a:r>
              <a:rPr sz="1600" b="1">
                <a:solidFill>
                  <a:srgbClr val="171717"/>
                </a:solidFill>
                <a:latin typeface="Calibri"/>
              </a:rPr>
              <a:t>Baseline taken in week 1</a:t>
            </a:r>
          </a:p>
        </p:txBody>
      </p:sp>
      <p:sp>
        <p:nvSpPr>
          <p:cNvPr id="29" name="TextBox 28"/>
          <p:cNvSpPr txBox="1"/>
          <p:nvPr/>
        </p:nvSpPr>
        <p:spPr>
          <a:xfrm>
            <a:off x="4709160" y="5166360"/>
            <a:ext cx="2926080" cy="274320"/>
          </a:xfrm>
          <a:prstGeom prst="rect">
            <a:avLst/>
          </a:prstGeom>
          <a:noFill/>
        </p:spPr>
        <p:txBody>
          <a:bodyPr wrap="square" anchor="t" lIns="0" rIns="0" tIns="0" bIns="0">
            <a:spAutoFit/>
          </a:bodyPr>
          <a:lstStyle/>
          <a:p>
            <a:pPr algn="l">
              <a:spcAft>
                <a:spcPts val="600"/>
              </a:spcAft>
            </a:pPr>
            <a:r>
              <a:rPr sz="1000" b="1">
                <a:solidFill>
                  <a:srgbClr val="F55F42"/>
                </a:solidFill>
                <a:latin typeface="Calibri"/>
              </a:rPr>
              <a:t>TARGET BY MONTH 6</a:t>
            </a:r>
          </a:p>
        </p:txBody>
      </p:sp>
      <p:sp>
        <p:nvSpPr>
          <p:cNvPr id="30" name="TextBox 29"/>
          <p:cNvSpPr txBox="1"/>
          <p:nvPr/>
        </p:nvSpPr>
        <p:spPr>
          <a:xfrm>
            <a:off x="4709160" y="5440680"/>
            <a:ext cx="2926080" cy="548640"/>
          </a:xfrm>
          <a:prstGeom prst="rect">
            <a:avLst/>
          </a:prstGeom>
          <a:noFill/>
        </p:spPr>
        <p:txBody>
          <a:bodyPr wrap="square" anchor="t" lIns="0" rIns="0" tIns="0" bIns="0">
            <a:spAutoFit/>
          </a:bodyPr>
          <a:lstStyle/>
          <a:p>
            <a:pPr algn="l">
              <a:spcAft>
                <a:spcPts val="600"/>
              </a:spcAft>
            </a:pPr>
            <a:r>
              <a:rPr sz="1900" b="1">
                <a:solidFill>
                  <a:srgbClr val="F55F42"/>
                </a:solidFill>
                <a:latin typeface="Calibri"/>
              </a:rPr>
              <a:t>+20% on the baseline</a:t>
            </a:r>
          </a:p>
        </p:txBody>
      </p:sp>
      <p:sp>
        <p:nvSpPr>
          <p:cNvPr id="31" name="Rounded Rectangle 30"/>
          <p:cNvSpPr/>
          <p:nvPr/>
        </p:nvSpPr>
        <p:spPr>
          <a:xfrm>
            <a:off x="8046720" y="2377440"/>
            <a:ext cx="3429000" cy="3749039"/>
          </a:xfrm>
          <a:prstGeom prst="roundRect">
            <a:avLst>
              <a:gd name="adj" fmla="val 5333"/>
            </a:avLst>
          </a:prstGeom>
          <a:solidFill>
            <a:srgbClr val="FFFFFF"/>
          </a:solidFill>
          <a:ln w="12700">
            <a:solidFill>
              <a:srgbClr val="E4E4E7"/>
            </a:solidFill>
          </a:ln>
          <a:effectLst>
            <a:outerShdw blurRad="254000" dist="88900" dir="5400000" algn="t" rotWithShape="0">
              <a:srgbClr val="0A263F">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8321040" y="2651760"/>
            <a:ext cx="502920" cy="73152"/>
          </a:xfrm>
          <a:prstGeom prst="rect">
            <a:avLst/>
          </a:prstGeom>
          <a:solidFill>
            <a:srgbClr val="1717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321040" y="2880360"/>
            <a:ext cx="2926080" cy="731520"/>
          </a:xfrm>
          <a:prstGeom prst="rect">
            <a:avLst/>
          </a:prstGeom>
          <a:noFill/>
        </p:spPr>
        <p:txBody>
          <a:bodyPr wrap="square" anchor="t" lIns="0" rIns="0" tIns="0" bIns="0">
            <a:spAutoFit/>
          </a:bodyPr>
          <a:lstStyle/>
          <a:p>
            <a:pPr algn="l">
              <a:spcAft>
                <a:spcPts val="600"/>
              </a:spcAft>
            </a:pPr>
            <a:r>
              <a:rPr sz="2000" b="1">
                <a:solidFill>
                  <a:srgbClr val="0A263F"/>
                </a:solidFill>
                <a:latin typeface="Calibri"/>
              </a:rPr>
              <a:t>More enquiries</a:t>
            </a:r>
          </a:p>
        </p:txBody>
      </p:sp>
      <p:sp>
        <p:nvSpPr>
          <p:cNvPr id="34" name="TextBox 33"/>
          <p:cNvSpPr txBox="1"/>
          <p:nvPr/>
        </p:nvSpPr>
        <p:spPr>
          <a:xfrm>
            <a:off x="8321040" y="3611880"/>
            <a:ext cx="2926080" cy="548640"/>
          </a:xfrm>
          <a:prstGeom prst="rect">
            <a:avLst/>
          </a:prstGeom>
          <a:noFill/>
        </p:spPr>
        <p:txBody>
          <a:bodyPr wrap="square" anchor="t" lIns="0" rIns="0" tIns="0" bIns="0">
            <a:spAutoFit/>
          </a:bodyPr>
          <a:lstStyle/>
          <a:p>
            <a:pPr algn="l">
              <a:spcAft>
                <a:spcPts val="600"/>
              </a:spcAft>
            </a:pPr>
            <a:r>
              <a:rPr sz="1300" b="0">
                <a:solidFill>
                  <a:srgbClr val="626268"/>
                </a:solidFill>
                <a:latin typeface="Calibri"/>
              </a:rPr>
              <a:t>Form sends from Google visits</a:t>
            </a:r>
          </a:p>
        </p:txBody>
      </p:sp>
      <p:sp>
        <p:nvSpPr>
          <p:cNvPr id="35" name="Rectangle 34"/>
          <p:cNvSpPr/>
          <p:nvPr/>
        </p:nvSpPr>
        <p:spPr>
          <a:xfrm>
            <a:off x="8321040" y="4251960"/>
            <a:ext cx="2880360" cy="18288"/>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8321040" y="4389120"/>
            <a:ext cx="2926080" cy="274320"/>
          </a:xfrm>
          <a:prstGeom prst="rect">
            <a:avLst/>
          </a:prstGeom>
          <a:noFill/>
        </p:spPr>
        <p:txBody>
          <a:bodyPr wrap="square" anchor="t" lIns="0" rIns="0" tIns="0" bIns="0">
            <a:spAutoFit/>
          </a:bodyPr>
          <a:lstStyle/>
          <a:p>
            <a:pPr algn="l">
              <a:spcAft>
                <a:spcPts val="600"/>
              </a:spcAft>
            </a:pPr>
            <a:r>
              <a:rPr sz="1000" b="1">
                <a:solidFill>
                  <a:srgbClr val="626268"/>
                </a:solidFill>
                <a:latin typeface="Calibri"/>
              </a:rPr>
              <a:t>TODAY</a:t>
            </a:r>
          </a:p>
        </p:txBody>
      </p:sp>
      <p:sp>
        <p:nvSpPr>
          <p:cNvPr id="37" name="TextBox 36"/>
          <p:cNvSpPr txBox="1"/>
          <p:nvPr/>
        </p:nvSpPr>
        <p:spPr>
          <a:xfrm>
            <a:off x="8321040" y="4663440"/>
            <a:ext cx="2926080" cy="457200"/>
          </a:xfrm>
          <a:prstGeom prst="rect">
            <a:avLst/>
          </a:prstGeom>
          <a:noFill/>
        </p:spPr>
        <p:txBody>
          <a:bodyPr wrap="square" anchor="t" lIns="0" rIns="0" tIns="0" bIns="0">
            <a:spAutoFit/>
          </a:bodyPr>
          <a:lstStyle/>
          <a:p>
            <a:pPr algn="l">
              <a:spcAft>
                <a:spcPts val="600"/>
              </a:spcAft>
            </a:pPr>
            <a:r>
              <a:rPr sz="1600" b="1">
                <a:solidFill>
                  <a:srgbClr val="171717"/>
                </a:solidFill>
                <a:latin typeface="Calibri"/>
              </a:rPr>
              <a:t>Baseline taken in week 1</a:t>
            </a:r>
          </a:p>
        </p:txBody>
      </p:sp>
      <p:sp>
        <p:nvSpPr>
          <p:cNvPr id="38" name="TextBox 37"/>
          <p:cNvSpPr txBox="1"/>
          <p:nvPr/>
        </p:nvSpPr>
        <p:spPr>
          <a:xfrm>
            <a:off x="8321040" y="5166360"/>
            <a:ext cx="2926080" cy="274320"/>
          </a:xfrm>
          <a:prstGeom prst="rect">
            <a:avLst/>
          </a:prstGeom>
          <a:noFill/>
        </p:spPr>
        <p:txBody>
          <a:bodyPr wrap="square" anchor="t" lIns="0" rIns="0" tIns="0" bIns="0">
            <a:spAutoFit/>
          </a:bodyPr>
          <a:lstStyle/>
          <a:p>
            <a:pPr algn="l">
              <a:spcAft>
                <a:spcPts val="600"/>
              </a:spcAft>
            </a:pPr>
            <a:r>
              <a:rPr sz="1000" b="1">
                <a:solidFill>
                  <a:srgbClr val="F55F42"/>
                </a:solidFill>
                <a:latin typeface="Calibri"/>
              </a:rPr>
              <a:t>TARGET BY MONTH 6</a:t>
            </a:r>
          </a:p>
        </p:txBody>
      </p:sp>
      <p:sp>
        <p:nvSpPr>
          <p:cNvPr id="39" name="TextBox 38"/>
          <p:cNvSpPr txBox="1"/>
          <p:nvPr/>
        </p:nvSpPr>
        <p:spPr>
          <a:xfrm>
            <a:off x="8321040" y="5440680"/>
            <a:ext cx="2926080" cy="548640"/>
          </a:xfrm>
          <a:prstGeom prst="rect">
            <a:avLst/>
          </a:prstGeom>
          <a:noFill/>
        </p:spPr>
        <p:txBody>
          <a:bodyPr wrap="square" anchor="t" lIns="0" rIns="0" tIns="0" bIns="0">
            <a:spAutoFit/>
          </a:bodyPr>
          <a:lstStyle/>
          <a:p>
            <a:pPr algn="l">
              <a:spcAft>
                <a:spcPts val="600"/>
              </a:spcAft>
            </a:pPr>
            <a:r>
              <a:rPr sz="1900" b="1">
                <a:solidFill>
                  <a:srgbClr val="F55F42"/>
                </a:solidFill>
                <a:latin typeface="Calibri"/>
              </a:rPr>
              <a:t>+15% on the baseline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grid" descr="grid.pn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822960" y="384048"/>
            <a:ext cx="420624" cy="420624"/>
          </a:xfrm>
          <a:prstGeom prst="roundRect">
            <a:avLst>
              <a:gd name="adj" fmla="val 26086"/>
            </a:avLst>
          </a:prstGeom>
          <a:solidFill>
            <a:srgbClr val="1717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384048"/>
            <a:ext cx="420624" cy="420624"/>
          </a:xfrm>
          <a:prstGeom prst="rect">
            <a:avLst/>
          </a:prstGeom>
          <a:noFill/>
        </p:spPr>
        <p:txBody>
          <a:bodyPr wrap="square" anchor="ctr" lIns="0" rIns="0" tIns="0" bIns="0">
            <a:spAutoFit/>
          </a:bodyPr>
          <a:lstStyle/>
          <a:p>
            <a:pPr algn="ctr">
              <a:spcAft>
                <a:spcPts val="0"/>
              </a:spcAft>
            </a:pPr>
            <a:r>
              <a:rPr sz="1800" b="1">
                <a:solidFill>
                  <a:srgbClr val="FFFFFF"/>
                </a:solidFill>
                <a:latin typeface="Calibri"/>
              </a:rPr>
              <a:t>E</a:t>
            </a:r>
          </a:p>
        </p:txBody>
      </p:sp>
      <p:sp>
        <p:nvSpPr>
          <p:cNvPr id="5" name="TextBox 4"/>
          <p:cNvSpPr txBox="1"/>
          <p:nvPr/>
        </p:nvSpPr>
        <p:spPr>
          <a:xfrm>
            <a:off x="1371600" y="384048"/>
            <a:ext cx="3657600" cy="420624"/>
          </a:xfrm>
          <a:prstGeom prst="rect">
            <a:avLst/>
          </a:prstGeom>
          <a:noFill/>
        </p:spPr>
        <p:txBody>
          <a:bodyPr wrap="square" anchor="ctr" lIns="0" rIns="0" tIns="0" bIns="0">
            <a:spAutoFit/>
          </a:bodyPr>
          <a:lstStyle/>
          <a:p>
            <a:pPr algn="l">
              <a:spcAft>
                <a:spcPts val="0"/>
              </a:spcAft>
            </a:pPr>
            <a:r>
              <a:rPr sz="1400" b="1">
                <a:solidFill>
                  <a:srgbClr val="171717"/>
                </a:solidFill>
                <a:latin typeface="Calibri"/>
              </a:rPr>
              <a:t>Example SEO Studio</a:t>
            </a:r>
          </a:p>
        </p:txBody>
      </p:sp>
      <p:sp>
        <p:nvSpPr>
          <p:cNvPr id="6" name="Rounded Rectangle 5"/>
          <p:cNvSpPr/>
          <p:nvPr/>
        </p:nvSpPr>
        <p:spPr>
          <a:xfrm>
            <a:off x="10424160" y="420624"/>
            <a:ext cx="1124712" cy="347472"/>
          </a:xfrm>
          <a:prstGeom prst="roundRect">
            <a:avLst>
              <a:gd name="adj" fmla="val 50000"/>
            </a:avLst>
          </a:prstGeom>
          <a:solidFill>
            <a:srgbClr val="FFFFFF"/>
          </a:solidFill>
          <a:ln w="12700">
            <a:solidFill>
              <a:srgbClr val="E4E4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424160" y="420624"/>
            <a:ext cx="1124712" cy="347472"/>
          </a:xfrm>
          <a:prstGeom prst="rect">
            <a:avLst/>
          </a:prstGeom>
          <a:noFill/>
        </p:spPr>
        <p:txBody>
          <a:bodyPr wrap="square" anchor="ctr" lIns="0" rIns="0" tIns="0" bIns="0">
            <a:spAutoFit/>
          </a:bodyPr>
          <a:lstStyle/>
          <a:p>
            <a:pPr algn="ctr">
              <a:spcAft>
                <a:spcPts val="0"/>
              </a:spcAft>
            </a:pPr>
            <a:r>
              <a:rPr sz="1100" b="1">
                <a:solidFill>
                  <a:srgbClr val="626268"/>
                </a:solidFill>
                <a:latin typeface="Calibri"/>
              </a:rPr>
              <a:t>05 / 11</a:t>
            </a:r>
          </a:p>
        </p:txBody>
      </p:sp>
      <p:sp>
        <p:nvSpPr>
          <p:cNvPr id="8" name="TextBox 7"/>
          <p:cNvSpPr txBox="1"/>
          <p:nvPr/>
        </p:nvSpPr>
        <p:spPr>
          <a:xfrm>
            <a:off x="822960" y="914400"/>
            <a:ext cx="10698480" cy="731520"/>
          </a:xfrm>
          <a:prstGeom prst="rect">
            <a:avLst/>
          </a:prstGeom>
          <a:noFill/>
        </p:spPr>
        <p:txBody>
          <a:bodyPr wrap="square" anchor="t" lIns="0" rIns="0" tIns="0" bIns="0">
            <a:spAutoFit/>
          </a:bodyPr>
          <a:lstStyle/>
          <a:p>
            <a:pPr algn="l">
              <a:spcAft>
                <a:spcPts val="0"/>
              </a:spcAft>
            </a:pPr>
            <a:r>
              <a:rPr sz="4000" b="1">
                <a:solidFill>
                  <a:srgbClr val="0A263F"/>
                </a:solidFill>
                <a:latin typeface="Calibri"/>
              </a:rPr>
              <a:t>What we will do</a:t>
            </a:r>
          </a:p>
        </p:txBody>
      </p:sp>
      <p:sp>
        <p:nvSpPr>
          <p:cNvPr id="9" name="Freeform 8"/>
          <p:cNvSpPr/>
          <p:nvPr/>
        </p:nvSpPr>
        <p:spPr>
          <a:xfrm>
            <a:off x="841248" y="1548723"/>
            <a:ext cx="3909060" cy="135628"/>
          </a:xfrm>
          <a:custGeom>
            <a:avLst/>
            <a:gdLst/>
            <a:ahLst/>
            <a:cxnLst/>
            <a:rect l="l" t="t" r="r" b="b"/>
            <a:pathLst>
              <a:path w="3909060" h="135628">
                <a:moveTo>
                  <a:pt x="0" y="94932"/>
                </a:moveTo>
                <a:lnTo>
                  <a:pt x="97726" y="105232"/>
                </a:lnTo>
                <a:lnTo>
                  <a:pt x="195453" y="114714"/>
                </a:lnTo>
                <a:lnTo>
                  <a:pt x="293179" y="122872"/>
                </a:lnTo>
                <a:lnTo>
                  <a:pt x="390906" y="129276"/>
                </a:lnTo>
                <a:lnTo>
                  <a:pt x="488632" y="133595"/>
                </a:lnTo>
                <a:lnTo>
                  <a:pt x="586359" y="135628"/>
                </a:lnTo>
                <a:lnTo>
                  <a:pt x="684085" y="135305"/>
                </a:lnTo>
                <a:lnTo>
                  <a:pt x="781812" y="132701"/>
                </a:lnTo>
                <a:lnTo>
                  <a:pt x="879538" y="128019"/>
                </a:lnTo>
                <a:lnTo>
                  <a:pt x="977265" y="121580"/>
                </a:lnTo>
                <a:lnTo>
                  <a:pt x="1074991" y="113797"/>
                </a:lnTo>
                <a:lnTo>
                  <a:pt x="1172718" y="105143"/>
                </a:lnTo>
                <a:lnTo>
                  <a:pt x="1270444" y="96118"/>
                </a:lnTo>
                <a:lnTo>
                  <a:pt x="1368171" y="87211"/>
                </a:lnTo>
                <a:lnTo>
                  <a:pt x="1465897" y="78869"/>
                </a:lnTo>
                <a:lnTo>
                  <a:pt x="1563624" y="71462"/>
                </a:lnTo>
                <a:lnTo>
                  <a:pt x="1661350" y="65264"/>
                </a:lnTo>
                <a:lnTo>
                  <a:pt x="1759077" y="60431"/>
                </a:lnTo>
                <a:lnTo>
                  <a:pt x="1856803" y="56995"/>
                </a:lnTo>
                <a:lnTo>
                  <a:pt x="1954530" y="54871"/>
                </a:lnTo>
                <a:lnTo>
                  <a:pt x="2052256" y="53860"/>
                </a:lnTo>
                <a:lnTo>
                  <a:pt x="2149983" y="53678"/>
                </a:lnTo>
                <a:lnTo>
                  <a:pt x="2247709" y="53974"/>
                </a:lnTo>
                <a:lnTo>
                  <a:pt x="2345436" y="54369"/>
                </a:lnTo>
                <a:lnTo>
                  <a:pt x="2443162" y="54486"/>
                </a:lnTo>
                <a:lnTo>
                  <a:pt x="2540889" y="53982"/>
                </a:lnTo>
                <a:lnTo>
                  <a:pt x="2638615" y="52583"/>
                </a:lnTo>
                <a:lnTo>
                  <a:pt x="2736342" y="50104"/>
                </a:lnTo>
                <a:lnTo>
                  <a:pt x="2834068" y="46471"/>
                </a:lnTo>
                <a:lnTo>
                  <a:pt x="2931795" y="41727"/>
                </a:lnTo>
                <a:lnTo>
                  <a:pt x="3029521" y="36034"/>
                </a:lnTo>
                <a:lnTo>
                  <a:pt x="3127248" y="29663"/>
                </a:lnTo>
                <a:lnTo>
                  <a:pt x="3224974" y="22973"/>
                </a:lnTo>
                <a:lnTo>
                  <a:pt x="3322701" y="16389"/>
                </a:lnTo>
                <a:lnTo>
                  <a:pt x="3420427" y="10367"/>
                </a:lnTo>
                <a:lnTo>
                  <a:pt x="3518154" y="5362"/>
                </a:lnTo>
                <a:lnTo>
                  <a:pt x="3615880" y="1790"/>
                </a:lnTo>
                <a:lnTo>
                  <a:pt x="3713607" y="0"/>
                </a:lnTo>
                <a:lnTo>
                  <a:pt x="3811333" y="241"/>
                </a:lnTo>
                <a:lnTo>
                  <a:pt x="3909060" y="2641"/>
                </a:lnTo>
              </a:path>
            </a:pathLst>
          </a:custGeom>
          <a:noFill/>
          <a:ln w="45720" cap="rnd">
            <a:solidFill>
              <a:srgbClr val="F55F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2960" y="6419088"/>
            <a:ext cx="7315200" cy="274320"/>
          </a:xfrm>
          <a:prstGeom prst="rect">
            <a:avLst/>
          </a:prstGeom>
          <a:noFill/>
        </p:spPr>
        <p:txBody>
          <a:bodyPr wrap="square" anchor="t" lIns="0" rIns="0" tIns="0" bIns="0">
            <a:spAutoFit/>
          </a:bodyPr>
          <a:lstStyle/>
          <a:p>
            <a:pPr algn="l">
              <a:spcAft>
                <a:spcPts val="600"/>
              </a:spcAft>
            </a:pPr>
            <a:r>
              <a:rPr sz="1000" b="0">
                <a:solidFill>
                  <a:srgbClr val="626268"/>
                </a:solidFill>
                <a:latin typeface="Calibri"/>
              </a:rPr>
              <a:t>Example SEO Studio   |   Proposal for Marketingly (marketingly.org)</a:t>
            </a:r>
          </a:p>
        </p:txBody>
      </p:sp>
      <p:sp>
        <p:nvSpPr>
          <p:cNvPr id="11" name="TextBox 10"/>
          <p:cNvSpPr txBox="1"/>
          <p:nvPr/>
        </p:nvSpPr>
        <p:spPr>
          <a:xfrm>
            <a:off x="7863840" y="6419088"/>
            <a:ext cx="3685032" cy="274320"/>
          </a:xfrm>
          <a:prstGeom prst="rect">
            <a:avLst/>
          </a:prstGeom>
          <a:noFill/>
        </p:spPr>
        <p:txBody>
          <a:bodyPr wrap="square" anchor="t" lIns="0" rIns="0" tIns="0" bIns="0">
            <a:spAutoFit/>
          </a:bodyPr>
          <a:lstStyle/>
          <a:p>
            <a:pPr algn="r">
              <a:spcAft>
                <a:spcPts val="600"/>
              </a:spcAft>
            </a:pPr>
            <a:r>
              <a:rPr sz="1000" b="0">
                <a:solidFill>
                  <a:srgbClr val="626268"/>
                </a:solidFill>
                <a:latin typeface="Calibri"/>
              </a:rPr>
              <a:t>Free template from SEOSage  |  seosage.co</a:t>
            </a:r>
          </a:p>
        </p:txBody>
      </p:sp>
      <p:sp>
        <p:nvSpPr>
          <p:cNvPr id="12" name="TextBox 11"/>
          <p:cNvSpPr txBox="1"/>
          <p:nvPr/>
        </p:nvSpPr>
        <p:spPr>
          <a:xfrm>
            <a:off x="822960" y="1874519"/>
            <a:ext cx="10698480" cy="365760"/>
          </a:xfrm>
          <a:prstGeom prst="rect">
            <a:avLst/>
          </a:prstGeom>
          <a:noFill/>
        </p:spPr>
        <p:txBody>
          <a:bodyPr wrap="square" anchor="t" lIns="0" rIns="0" tIns="0" bIns="0">
            <a:spAutoFit/>
          </a:bodyPr>
          <a:lstStyle/>
          <a:p>
            <a:pPr algn="l">
              <a:spcAft>
                <a:spcPts val="600"/>
              </a:spcAft>
            </a:pPr>
            <a:r>
              <a:rPr sz="1600" b="0">
                <a:solidFill>
                  <a:srgbClr val="626268"/>
                </a:solidFill>
                <a:latin typeface="Calibri"/>
              </a:rPr>
              <a:t>The work is in three phases.</a:t>
            </a:r>
          </a:p>
        </p:txBody>
      </p:sp>
      <p:sp>
        <p:nvSpPr>
          <p:cNvPr id="13" name="Rounded Rectangle 12"/>
          <p:cNvSpPr/>
          <p:nvPr/>
        </p:nvSpPr>
        <p:spPr>
          <a:xfrm>
            <a:off x="822960" y="3017520"/>
            <a:ext cx="3429000" cy="3154680"/>
          </a:xfrm>
          <a:prstGeom prst="roundRect">
            <a:avLst>
              <a:gd name="adj" fmla="val 5797"/>
            </a:avLst>
          </a:prstGeom>
          <a:solidFill>
            <a:srgbClr val="FFFFFF"/>
          </a:solidFill>
          <a:ln w="12700">
            <a:solidFill>
              <a:srgbClr val="E4E4E7"/>
            </a:solidFill>
          </a:ln>
          <a:effectLst>
            <a:outerShdw blurRad="254000" dist="88900" dir="5400000" algn="t" rotWithShape="0">
              <a:srgbClr val="0A263F">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1097280" y="3291839"/>
            <a:ext cx="1325880" cy="310896"/>
          </a:xfrm>
          <a:prstGeom prst="roundRect">
            <a:avLst>
              <a:gd name="adj" fmla="val 50000"/>
            </a:avLst>
          </a:prstGeom>
          <a:solidFill>
            <a:srgbClr val="FFFFFF"/>
          </a:solidFill>
          <a:ln w="12700">
            <a:solidFill>
              <a:srgbClr val="E4E4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97280" y="3291839"/>
            <a:ext cx="1325880" cy="310896"/>
          </a:xfrm>
          <a:prstGeom prst="rect">
            <a:avLst/>
          </a:prstGeom>
          <a:noFill/>
        </p:spPr>
        <p:txBody>
          <a:bodyPr wrap="square" anchor="ctr" lIns="0" rIns="0" tIns="0" bIns="0">
            <a:spAutoFit/>
          </a:bodyPr>
          <a:lstStyle/>
          <a:p>
            <a:pPr algn="ctr">
              <a:spcAft>
                <a:spcPts val="0"/>
              </a:spcAft>
            </a:pPr>
            <a:r>
              <a:rPr sz="1100" b="1">
                <a:solidFill>
                  <a:srgbClr val="F55F42"/>
                </a:solidFill>
                <a:latin typeface="Calibri"/>
              </a:rPr>
              <a:t>MONTH 1</a:t>
            </a:r>
          </a:p>
        </p:txBody>
      </p:sp>
      <p:sp>
        <p:nvSpPr>
          <p:cNvPr id="16" name="TextBox 15"/>
          <p:cNvSpPr txBox="1"/>
          <p:nvPr/>
        </p:nvSpPr>
        <p:spPr>
          <a:xfrm>
            <a:off x="1097280" y="3749039"/>
            <a:ext cx="2926080" cy="731520"/>
          </a:xfrm>
          <a:prstGeom prst="rect">
            <a:avLst/>
          </a:prstGeom>
          <a:noFill/>
        </p:spPr>
        <p:txBody>
          <a:bodyPr wrap="square" anchor="t" lIns="0" rIns="0" tIns="0" bIns="0">
            <a:spAutoFit/>
          </a:bodyPr>
          <a:lstStyle/>
          <a:p>
            <a:pPr algn="l">
              <a:spcAft>
                <a:spcPts val="600"/>
              </a:spcAft>
            </a:pPr>
            <a:r>
              <a:rPr sz="2000" b="1">
                <a:solidFill>
                  <a:srgbClr val="0A263F"/>
                </a:solidFill>
                <a:latin typeface="Calibri"/>
              </a:rPr>
              <a:t>Fix the basics</a:t>
            </a:r>
          </a:p>
        </p:txBody>
      </p:sp>
      <p:sp>
        <p:nvSpPr>
          <p:cNvPr id="17" name="TextBox 16"/>
          <p:cNvSpPr txBox="1"/>
          <p:nvPr/>
        </p:nvSpPr>
        <p:spPr>
          <a:xfrm>
            <a:off x="1097280" y="4434840"/>
            <a:ext cx="2926080" cy="1188720"/>
          </a:xfrm>
          <a:prstGeom prst="rect">
            <a:avLst/>
          </a:prstGeom>
          <a:noFill/>
        </p:spPr>
        <p:txBody>
          <a:bodyPr wrap="square" anchor="t" lIns="0" rIns="0" tIns="0" bIns="0">
            <a:spAutoFit/>
          </a:bodyPr>
          <a:lstStyle/>
          <a:p>
            <a:pPr algn="l">
              <a:spcAft>
                <a:spcPts val="600"/>
              </a:spcAft>
            </a:pPr>
            <a:r>
              <a:rPr sz="1300" b="0">
                <a:solidFill>
                  <a:srgbClr val="171717"/>
                </a:solidFill>
                <a:latin typeface="Calibri"/>
              </a:rPr>
              <a:t>Fix the errors from the audit: hidden pages, double titles, broken pages, redirects</a:t>
            </a:r>
          </a:p>
        </p:txBody>
      </p:sp>
      <p:sp>
        <p:nvSpPr>
          <p:cNvPr id="18" name="Rectangle 17"/>
          <p:cNvSpPr/>
          <p:nvPr/>
        </p:nvSpPr>
        <p:spPr>
          <a:xfrm>
            <a:off x="1097280" y="5212080"/>
            <a:ext cx="2880360" cy="18288"/>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97280" y="5349240"/>
            <a:ext cx="2926080" cy="274320"/>
          </a:xfrm>
          <a:prstGeom prst="rect">
            <a:avLst/>
          </a:prstGeom>
          <a:noFill/>
        </p:spPr>
        <p:txBody>
          <a:bodyPr wrap="square" anchor="t" lIns="0" rIns="0" tIns="0" bIns="0">
            <a:spAutoFit/>
          </a:bodyPr>
          <a:lstStyle/>
          <a:p>
            <a:pPr algn="l">
              <a:spcAft>
                <a:spcPts val="600"/>
              </a:spcAft>
            </a:pPr>
            <a:r>
              <a:rPr sz="1000" b="1">
                <a:solidFill>
                  <a:srgbClr val="626268"/>
                </a:solidFill>
                <a:latin typeface="Calibri"/>
              </a:rPr>
              <a:t>YOU RECEIVE</a:t>
            </a:r>
          </a:p>
        </p:txBody>
      </p:sp>
      <p:sp>
        <p:nvSpPr>
          <p:cNvPr id="20" name="TextBox 19"/>
          <p:cNvSpPr txBox="1"/>
          <p:nvPr/>
        </p:nvSpPr>
        <p:spPr>
          <a:xfrm>
            <a:off x="1097280" y="5605272"/>
            <a:ext cx="2926080" cy="548640"/>
          </a:xfrm>
          <a:prstGeom prst="rect">
            <a:avLst/>
          </a:prstGeom>
          <a:noFill/>
        </p:spPr>
        <p:txBody>
          <a:bodyPr wrap="square" anchor="t" lIns="0" rIns="0" tIns="0" bIns="0">
            <a:spAutoFit/>
          </a:bodyPr>
          <a:lstStyle/>
          <a:p>
            <a:pPr algn="l">
              <a:spcAft>
                <a:spcPts val="600"/>
              </a:spcAft>
            </a:pPr>
            <a:r>
              <a:rPr sz="1300" b="1">
                <a:solidFill>
                  <a:srgbClr val="0A263F"/>
                </a:solidFill>
                <a:latin typeface="Calibri"/>
              </a:rPr>
              <a:t>A fixed-issues list and a new crawl to prove it</a:t>
            </a:r>
          </a:p>
        </p:txBody>
      </p:sp>
      <p:sp>
        <p:nvSpPr>
          <p:cNvPr id="21" name="Rounded Rectangle 20"/>
          <p:cNvSpPr/>
          <p:nvPr/>
        </p:nvSpPr>
        <p:spPr>
          <a:xfrm>
            <a:off x="4434840" y="2560320"/>
            <a:ext cx="3429000" cy="3611880"/>
          </a:xfrm>
          <a:prstGeom prst="roundRect">
            <a:avLst>
              <a:gd name="adj" fmla="val 5333"/>
            </a:avLst>
          </a:prstGeom>
          <a:solidFill>
            <a:srgbClr val="FFFFFF"/>
          </a:solidFill>
          <a:ln w="12700">
            <a:solidFill>
              <a:srgbClr val="E4E4E7"/>
            </a:solidFill>
          </a:ln>
          <a:effectLst>
            <a:outerShdw blurRad="254000" dist="88900" dir="5400000" algn="t" rotWithShape="0">
              <a:srgbClr val="0A263F">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4709160" y="2834639"/>
            <a:ext cx="1737360" cy="310896"/>
          </a:xfrm>
          <a:prstGeom prst="roundRect">
            <a:avLst>
              <a:gd name="adj" fmla="val 50000"/>
            </a:avLst>
          </a:prstGeom>
          <a:solidFill>
            <a:srgbClr val="FFFFFF"/>
          </a:solidFill>
          <a:ln w="12700">
            <a:solidFill>
              <a:srgbClr val="E4E4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709160" y="2834639"/>
            <a:ext cx="1737360" cy="310896"/>
          </a:xfrm>
          <a:prstGeom prst="rect">
            <a:avLst/>
          </a:prstGeom>
          <a:noFill/>
        </p:spPr>
        <p:txBody>
          <a:bodyPr wrap="square" anchor="ctr" lIns="0" rIns="0" tIns="0" bIns="0">
            <a:spAutoFit/>
          </a:bodyPr>
          <a:lstStyle/>
          <a:p>
            <a:pPr algn="ctr">
              <a:spcAft>
                <a:spcPts val="0"/>
              </a:spcAft>
            </a:pPr>
            <a:r>
              <a:rPr sz="1100" b="1">
                <a:solidFill>
                  <a:srgbClr val="0A263F"/>
                </a:solidFill>
                <a:latin typeface="Calibri"/>
              </a:rPr>
              <a:t>MONTHS 2 TO 3</a:t>
            </a:r>
          </a:p>
        </p:txBody>
      </p:sp>
      <p:sp>
        <p:nvSpPr>
          <p:cNvPr id="24" name="TextBox 23"/>
          <p:cNvSpPr txBox="1"/>
          <p:nvPr/>
        </p:nvSpPr>
        <p:spPr>
          <a:xfrm>
            <a:off x="4709160" y="3291839"/>
            <a:ext cx="2926080" cy="731520"/>
          </a:xfrm>
          <a:prstGeom prst="rect">
            <a:avLst/>
          </a:prstGeom>
          <a:noFill/>
        </p:spPr>
        <p:txBody>
          <a:bodyPr wrap="square" anchor="t" lIns="0" rIns="0" tIns="0" bIns="0">
            <a:spAutoFit/>
          </a:bodyPr>
          <a:lstStyle/>
          <a:p>
            <a:pPr algn="l">
              <a:spcAft>
                <a:spcPts val="600"/>
              </a:spcAft>
            </a:pPr>
            <a:r>
              <a:rPr sz="2000" b="1">
                <a:solidFill>
                  <a:srgbClr val="0A263F"/>
                </a:solidFill>
                <a:latin typeface="Calibri"/>
              </a:rPr>
              <a:t>Improve key pages</a:t>
            </a:r>
          </a:p>
        </p:txBody>
      </p:sp>
      <p:sp>
        <p:nvSpPr>
          <p:cNvPr id="25" name="TextBox 24"/>
          <p:cNvSpPr txBox="1"/>
          <p:nvPr/>
        </p:nvSpPr>
        <p:spPr>
          <a:xfrm>
            <a:off x="4709160" y="3977639"/>
            <a:ext cx="2926080" cy="1188720"/>
          </a:xfrm>
          <a:prstGeom prst="rect">
            <a:avLst/>
          </a:prstGeom>
          <a:noFill/>
        </p:spPr>
        <p:txBody>
          <a:bodyPr wrap="square" anchor="t" lIns="0" rIns="0" tIns="0" bIns="0">
            <a:spAutoFit/>
          </a:bodyPr>
          <a:lstStyle/>
          <a:p>
            <a:pPr algn="l">
              <a:spcAft>
                <a:spcPts val="600"/>
              </a:spcAft>
            </a:pPr>
            <a:r>
              <a:rPr sz="1300" b="0">
                <a:solidFill>
                  <a:srgbClr val="171717"/>
                </a:solidFill>
                <a:latin typeface="Calibri"/>
              </a:rPr>
              <a:t>Rewrite titles and descriptions and improve the text on the 10 pages that matter most</a:t>
            </a:r>
          </a:p>
        </p:txBody>
      </p:sp>
      <p:sp>
        <p:nvSpPr>
          <p:cNvPr id="26" name="Rectangle 25"/>
          <p:cNvSpPr/>
          <p:nvPr/>
        </p:nvSpPr>
        <p:spPr>
          <a:xfrm>
            <a:off x="4709160" y="5212080"/>
            <a:ext cx="2880360" cy="18288"/>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4709160" y="5349240"/>
            <a:ext cx="2926080" cy="274320"/>
          </a:xfrm>
          <a:prstGeom prst="rect">
            <a:avLst/>
          </a:prstGeom>
          <a:noFill/>
        </p:spPr>
        <p:txBody>
          <a:bodyPr wrap="square" anchor="t" lIns="0" rIns="0" tIns="0" bIns="0">
            <a:spAutoFit/>
          </a:bodyPr>
          <a:lstStyle/>
          <a:p>
            <a:pPr algn="l">
              <a:spcAft>
                <a:spcPts val="600"/>
              </a:spcAft>
            </a:pPr>
            <a:r>
              <a:rPr sz="1000" b="1">
                <a:solidFill>
                  <a:srgbClr val="626268"/>
                </a:solidFill>
                <a:latin typeface="Calibri"/>
              </a:rPr>
              <a:t>YOU RECEIVE</a:t>
            </a:r>
          </a:p>
        </p:txBody>
      </p:sp>
      <p:sp>
        <p:nvSpPr>
          <p:cNvPr id="28" name="TextBox 27"/>
          <p:cNvSpPr txBox="1"/>
          <p:nvPr/>
        </p:nvSpPr>
        <p:spPr>
          <a:xfrm>
            <a:off x="4709160" y="5605272"/>
            <a:ext cx="2926080" cy="548640"/>
          </a:xfrm>
          <a:prstGeom prst="rect">
            <a:avLst/>
          </a:prstGeom>
          <a:noFill/>
        </p:spPr>
        <p:txBody>
          <a:bodyPr wrap="square" anchor="t" lIns="0" rIns="0" tIns="0" bIns="0">
            <a:spAutoFit/>
          </a:bodyPr>
          <a:lstStyle/>
          <a:p>
            <a:pPr algn="l">
              <a:spcAft>
                <a:spcPts val="600"/>
              </a:spcAft>
            </a:pPr>
            <a:r>
              <a:rPr sz="1300" b="1">
                <a:solidFill>
                  <a:srgbClr val="0A263F"/>
                </a:solidFill>
                <a:latin typeface="Calibri"/>
              </a:rPr>
              <a:t>Updated pages and a before and after report</a:t>
            </a:r>
          </a:p>
        </p:txBody>
      </p:sp>
      <p:sp>
        <p:nvSpPr>
          <p:cNvPr id="29" name="Rounded Rectangle 28"/>
          <p:cNvSpPr/>
          <p:nvPr/>
        </p:nvSpPr>
        <p:spPr>
          <a:xfrm>
            <a:off x="8046720" y="2103120"/>
            <a:ext cx="3429000" cy="4069080"/>
          </a:xfrm>
          <a:prstGeom prst="roundRect">
            <a:avLst>
              <a:gd name="adj" fmla="val 5333"/>
            </a:avLst>
          </a:prstGeom>
          <a:solidFill>
            <a:srgbClr val="FFFFFF"/>
          </a:solidFill>
          <a:ln w="12700">
            <a:solidFill>
              <a:srgbClr val="E4E4E7"/>
            </a:solidFill>
          </a:ln>
          <a:effectLst>
            <a:outerShdw blurRad="254000" dist="88900" dir="5400000" algn="t" rotWithShape="0">
              <a:srgbClr val="0A263F">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8321040" y="2377439"/>
            <a:ext cx="1737360" cy="310896"/>
          </a:xfrm>
          <a:prstGeom prst="roundRect">
            <a:avLst>
              <a:gd name="adj" fmla="val 50000"/>
            </a:avLst>
          </a:prstGeom>
          <a:solidFill>
            <a:srgbClr val="FFFFFF"/>
          </a:solidFill>
          <a:ln w="12700">
            <a:solidFill>
              <a:srgbClr val="E4E4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321040" y="2377439"/>
            <a:ext cx="1737360" cy="310896"/>
          </a:xfrm>
          <a:prstGeom prst="rect">
            <a:avLst/>
          </a:prstGeom>
          <a:noFill/>
        </p:spPr>
        <p:txBody>
          <a:bodyPr wrap="square" anchor="ctr" lIns="0" rIns="0" tIns="0" bIns="0">
            <a:spAutoFit/>
          </a:bodyPr>
          <a:lstStyle/>
          <a:p>
            <a:pPr algn="ctr">
              <a:spcAft>
                <a:spcPts val="0"/>
              </a:spcAft>
            </a:pPr>
            <a:r>
              <a:rPr sz="1100" b="1">
                <a:solidFill>
                  <a:srgbClr val="0A263F"/>
                </a:solidFill>
                <a:latin typeface="Calibri"/>
              </a:rPr>
              <a:t>MONTH 4 ONWARD</a:t>
            </a:r>
          </a:p>
        </p:txBody>
      </p:sp>
      <p:sp>
        <p:nvSpPr>
          <p:cNvPr id="32" name="TextBox 31"/>
          <p:cNvSpPr txBox="1"/>
          <p:nvPr/>
        </p:nvSpPr>
        <p:spPr>
          <a:xfrm>
            <a:off x="8321040" y="2834639"/>
            <a:ext cx="2926080" cy="731520"/>
          </a:xfrm>
          <a:prstGeom prst="rect">
            <a:avLst/>
          </a:prstGeom>
          <a:noFill/>
        </p:spPr>
        <p:txBody>
          <a:bodyPr wrap="square" anchor="t" lIns="0" rIns="0" tIns="0" bIns="0">
            <a:spAutoFit/>
          </a:bodyPr>
          <a:lstStyle/>
          <a:p>
            <a:pPr algn="l">
              <a:spcAft>
                <a:spcPts val="600"/>
              </a:spcAft>
            </a:pPr>
            <a:r>
              <a:rPr sz="2000" b="1">
                <a:solidFill>
                  <a:srgbClr val="0A263F"/>
                </a:solidFill>
                <a:latin typeface="Calibri"/>
              </a:rPr>
              <a:t>Grow</a:t>
            </a:r>
          </a:p>
        </p:txBody>
      </p:sp>
      <p:sp>
        <p:nvSpPr>
          <p:cNvPr id="33" name="TextBox 32"/>
          <p:cNvSpPr txBox="1"/>
          <p:nvPr/>
        </p:nvSpPr>
        <p:spPr>
          <a:xfrm>
            <a:off x="8321040" y="3520439"/>
            <a:ext cx="2926080" cy="1188720"/>
          </a:xfrm>
          <a:prstGeom prst="rect">
            <a:avLst/>
          </a:prstGeom>
          <a:noFill/>
        </p:spPr>
        <p:txBody>
          <a:bodyPr wrap="square" anchor="t" lIns="0" rIns="0" tIns="0" bIns="0">
            <a:spAutoFit/>
          </a:bodyPr>
          <a:lstStyle/>
          <a:p>
            <a:pPr algn="l">
              <a:spcAft>
                <a:spcPts val="600"/>
              </a:spcAft>
            </a:pPr>
            <a:r>
              <a:rPr sz="1300" b="0">
                <a:solidFill>
                  <a:srgbClr val="171717"/>
                </a:solidFill>
                <a:latin typeface="Calibri"/>
              </a:rPr>
              <a:t>New pages, internal links, fixes for new problems</a:t>
            </a:r>
          </a:p>
        </p:txBody>
      </p:sp>
      <p:sp>
        <p:nvSpPr>
          <p:cNvPr id="34" name="Rectangle 33"/>
          <p:cNvSpPr/>
          <p:nvPr/>
        </p:nvSpPr>
        <p:spPr>
          <a:xfrm>
            <a:off x="8321040" y="5212080"/>
            <a:ext cx="2880360" cy="18288"/>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8321040" y="5349240"/>
            <a:ext cx="2926080" cy="274320"/>
          </a:xfrm>
          <a:prstGeom prst="rect">
            <a:avLst/>
          </a:prstGeom>
          <a:noFill/>
        </p:spPr>
        <p:txBody>
          <a:bodyPr wrap="square" anchor="t" lIns="0" rIns="0" tIns="0" bIns="0">
            <a:spAutoFit/>
          </a:bodyPr>
          <a:lstStyle/>
          <a:p>
            <a:pPr algn="l">
              <a:spcAft>
                <a:spcPts val="600"/>
              </a:spcAft>
            </a:pPr>
            <a:r>
              <a:rPr sz="1000" b="1">
                <a:solidFill>
                  <a:srgbClr val="626268"/>
                </a:solidFill>
                <a:latin typeface="Calibri"/>
              </a:rPr>
              <a:t>YOU RECEIVE</a:t>
            </a:r>
          </a:p>
        </p:txBody>
      </p:sp>
      <p:sp>
        <p:nvSpPr>
          <p:cNvPr id="36" name="TextBox 35"/>
          <p:cNvSpPr txBox="1"/>
          <p:nvPr/>
        </p:nvSpPr>
        <p:spPr>
          <a:xfrm>
            <a:off x="8321040" y="5605272"/>
            <a:ext cx="2926080" cy="548640"/>
          </a:xfrm>
          <a:prstGeom prst="rect">
            <a:avLst/>
          </a:prstGeom>
          <a:noFill/>
        </p:spPr>
        <p:txBody>
          <a:bodyPr wrap="square" anchor="t" lIns="0" rIns="0" tIns="0" bIns="0">
            <a:spAutoFit/>
          </a:bodyPr>
          <a:lstStyle/>
          <a:p>
            <a:pPr algn="l">
              <a:spcAft>
                <a:spcPts val="600"/>
              </a:spcAft>
            </a:pPr>
            <a:r>
              <a:rPr sz="1300" b="1">
                <a:solidFill>
                  <a:srgbClr val="0A263F"/>
                </a:solidFill>
                <a:latin typeface="Calibri"/>
              </a:rPr>
              <a:t>A monthly progress report</a:t>
            </a:r>
          </a:p>
        </p:txBody>
      </p:sp>
      <p:pic>
        <p:nvPicPr>
          <p:cNvPr id="37" name="Note (delete me)" descr="note-early.png"/>
          <p:cNvPicPr>
            <a:picLocks noChangeAspect="1"/>
          </p:cNvPicPr>
          <p:nvPr/>
        </p:nvPicPr>
        <p:blipFill>
          <a:blip r:embed="rId3"/>
          <a:stretch>
            <a:fillRect/>
          </a:stretch>
        </p:blipFill>
        <p:spPr>
          <a:xfrm>
            <a:off x="822960" y="2240280"/>
            <a:ext cx="2651760" cy="902969"/>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grid" descr="grid.pn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822960" y="384048"/>
            <a:ext cx="420624" cy="420624"/>
          </a:xfrm>
          <a:prstGeom prst="roundRect">
            <a:avLst>
              <a:gd name="adj" fmla="val 26086"/>
            </a:avLst>
          </a:prstGeom>
          <a:solidFill>
            <a:srgbClr val="1717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384048"/>
            <a:ext cx="420624" cy="420624"/>
          </a:xfrm>
          <a:prstGeom prst="rect">
            <a:avLst/>
          </a:prstGeom>
          <a:noFill/>
        </p:spPr>
        <p:txBody>
          <a:bodyPr wrap="square" anchor="ctr" lIns="0" rIns="0" tIns="0" bIns="0">
            <a:spAutoFit/>
          </a:bodyPr>
          <a:lstStyle/>
          <a:p>
            <a:pPr algn="ctr">
              <a:spcAft>
                <a:spcPts val="0"/>
              </a:spcAft>
            </a:pPr>
            <a:r>
              <a:rPr sz="1800" b="1">
                <a:solidFill>
                  <a:srgbClr val="FFFFFF"/>
                </a:solidFill>
                <a:latin typeface="Calibri"/>
              </a:rPr>
              <a:t>E</a:t>
            </a:r>
          </a:p>
        </p:txBody>
      </p:sp>
      <p:sp>
        <p:nvSpPr>
          <p:cNvPr id="5" name="TextBox 4"/>
          <p:cNvSpPr txBox="1"/>
          <p:nvPr/>
        </p:nvSpPr>
        <p:spPr>
          <a:xfrm>
            <a:off x="1371600" y="384048"/>
            <a:ext cx="3657600" cy="420624"/>
          </a:xfrm>
          <a:prstGeom prst="rect">
            <a:avLst/>
          </a:prstGeom>
          <a:noFill/>
        </p:spPr>
        <p:txBody>
          <a:bodyPr wrap="square" anchor="ctr" lIns="0" rIns="0" tIns="0" bIns="0">
            <a:spAutoFit/>
          </a:bodyPr>
          <a:lstStyle/>
          <a:p>
            <a:pPr algn="l">
              <a:spcAft>
                <a:spcPts val="0"/>
              </a:spcAft>
            </a:pPr>
            <a:r>
              <a:rPr sz="1400" b="1">
                <a:solidFill>
                  <a:srgbClr val="171717"/>
                </a:solidFill>
                <a:latin typeface="Calibri"/>
              </a:rPr>
              <a:t>Example SEO Studio</a:t>
            </a:r>
          </a:p>
        </p:txBody>
      </p:sp>
      <p:sp>
        <p:nvSpPr>
          <p:cNvPr id="6" name="Rounded Rectangle 5"/>
          <p:cNvSpPr/>
          <p:nvPr/>
        </p:nvSpPr>
        <p:spPr>
          <a:xfrm>
            <a:off x="10424160" y="420624"/>
            <a:ext cx="1124712" cy="347472"/>
          </a:xfrm>
          <a:prstGeom prst="roundRect">
            <a:avLst>
              <a:gd name="adj" fmla="val 50000"/>
            </a:avLst>
          </a:prstGeom>
          <a:solidFill>
            <a:srgbClr val="FFFFFF"/>
          </a:solidFill>
          <a:ln w="12700">
            <a:solidFill>
              <a:srgbClr val="E4E4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424160" y="420624"/>
            <a:ext cx="1124712" cy="347472"/>
          </a:xfrm>
          <a:prstGeom prst="rect">
            <a:avLst/>
          </a:prstGeom>
          <a:noFill/>
        </p:spPr>
        <p:txBody>
          <a:bodyPr wrap="square" anchor="ctr" lIns="0" rIns="0" tIns="0" bIns="0">
            <a:spAutoFit/>
          </a:bodyPr>
          <a:lstStyle/>
          <a:p>
            <a:pPr algn="ctr">
              <a:spcAft>
                <a:spcPts val="0"/>
              </a:spcAft>
            </a:pPr>
            <a:r>
              <a:rPr sz="1100" b="1">
                <a:solidFill>
                  <a:srgbClr val="626268"/>
                </a:solidFill>
                <a:latin typeface="Calibri"/>
              </a:rPr>
              <a:t>06 / 11</a:t>
            </a:r>
          </a:p>
        </p:txBody>
      </p:sp>
      <p:sp>
        <p:nvSpPr>
          <p:cNvPr id="8" name="TextBox 7"/>
          <p:cNvSpPr txBox="1"/>
          <p:nvPr/>
        </p:nvSpPr>
        <p:spPr>
          <a:xfrm>
            <a:off x="822960" y="914400"/>
            <a:ext cx="10698480" cy="731520"/>
          </a:xfrm>
          <a:prstGeom prst="rect">
            <a:avLst/>
          </a:prstGeom>
          <a:noFill/>
        </p:spPr>
        <p:txBody>
          <a:bodyPr wrap="square" anchor="t" lIns="0" rIns="0" tIns="0" bIns="0">
            <a:spAutoFit/>
          </a:bodyPr>
          <a:lstStyle/>
          <a:p>
            <a:pPr algn="l">
              <a:spcAft>
                <a:spcPts val="0"/>
              </a:spcAft>
            </a:pPr>
            <a:r>
              <a:rPr sz="4000" b="1">
                <a:solidFill>
                  <a:srgbClr val="0A263F"/>
                </a:solidFill>
                <a:latin typeface="Calibri"/>
              </a:rPr>
              <a:t>What we need, and what is not included</a:t>
            </a:r>
          </a:p>
        </p:txBody>
      </p:sp>
      <p:sp>
        <p:nvSpPr>
          <p:cNvPr id="9" name="Freeform 8"/>
          <p:cNvSpPr/>
          <p:nvPr/>
        </p:nvSpPr>
        <p:spPr>
          <a:xfrm>
            <a:off x="841248" y="1548723"/>
            <a:ext cx="9482328" cy="135628"/>
          </a:xfrm>
          <a:custGeom>
            <a:avLst/>
            <a:gdLst/>
            <a:ahLst/>
            <a:cxnLst/>
            <a:rect l="l" t="t" r="r" b="b"/>
            <a:pathLst>
              <a:path w="9482328" h="135628">
                <a:moveTo>
                  <a:pt x="0" y="94932"/>
                </a:moveTo>
                <a:lnTo>
                  <a:pt x="237058" y="105232"/>
                </a:lnTo>
                <a:lnTo>
                  <a:pt x="474116" y="114714"/>
                </a:lnTo>
                <a:lnTo>
                  <a:pt x="711174" y="122872"/>
                </a:lnTo>
                <a:lnTo>
                  <a:pt x="948232" y="129276"/>
                </a:lnTo>
                <a:lnTo>
                  <a:pt x="1185291" y="133595"/>
                </a:lnTo>
                <a:lnTo>
                  <a:pt x="1422349" y="135628"/>
                </a:lnTo>
                <a:lnTo>
                  <a:pt x="1659407" y="135305"/>
                </a:lnTo>
                <a:lnTo>
                  <a:pt x="1896465" y="132701"/>
                </a:lnTo>
                <a:lnTo>
                  <a:pt x="2133523" y="128019"/>
                </a:lnTo>
                <a:lnTo>
                  <a:pt x="2370582" y="121580"/>
                </a:lnTo>
                <a:lnTo>
                  <a:pt x="2607640" y="113797"/>
                </a:lnTo>
                <a:lnTo>
                  <a:pt x="2844698" y="105143"/>
                </a:lnTo>
                <a:lnTo>
                  <a:pt x="3081756" y="96118"/>
                </a:lnTo>
                <a:lnTo>
                  <a:pt x="3318814" y="87211"/>
                </a:lnTo>
                <a:lnTo>
                  <a:pt x="3555873" y="78869"/>
                </a:lnTo>
                <a:lnTo>
                  <a:pt x="3792931" y="71462"/>
                </a:lnTo>
                <a:lnTo>
                  <a:pt x="4029989" y="65264"/>
                </a:lnTo>
                <a:lnTo>
                  <a:pt x="4267047" y="60431"/>
                </a:lnTo>
                <a:lnTo>
                  <a:pt x="4504105" y="56995"/>
                </a:lnTo>
                <a:lnTo>
                  <a:pt x="4741164" y="54871"/>
                </a:lnTo>
                <a:lnTo>
                  <a:pt x="4978222" y="53860"/>
                </a:lnTo>
                <a:lnTo>
                  <a:pt x="5215280" y="53678"/>
                </a:lnTo>
                <a:lnTo>
                  <a:pt x="5452338" y="53974"/>
                </a:lnTo>
                <a:lnTo>
                  <a:pt x="5689396" y="54369"/>
                </a:lnTo>
                <a:lnTo>
                  <a:pt x="5926455" y="54486"/>
                </a:lnTo>
                <a:lnTo>
                  <a:pt x="6163513" y="53982"/>
                </a:lnTo>
                <a:lnTo>
                  <a:pt x="6400571" y="52583"/>
                </a:lnTo>
                <a:lnTo>
                  <a:pt x="6637629" y="50104"/>
                </a:lnTo>
                <a:lnTo>
                  <a:pt x="6874687" y="46471"/>
                </a:lnTo>
                <a:lnTo>
                  <a:pt x="7111746" y="41727"/>
                </a:lnTo>
                <a:lnTo>
                  <a:pt x="7348804" y="36034"/>
                </a:lnTo>
                <a:lnTo>
                  <a:pt x="7585862" y="29663"/>
                </a:lnTo>
                <a:lnTo>
                  <a:pt x="7822920" y="22973"/>
                </a:lnTo>
                <a:lnTo>
                  <a:pt x="8059978" y="16389"/>
                </a:lnTo>
                <a:lnTo>
                  <a:pt x="8297037" y="10367"/>
                </a:lnTo>
                <a:lnTo>
                  <a:pt x="8534095" y="5362"/>
                </a:lnTo>
                <a:lnTo>
                  <a:pt x="8771153" y="1790"/>
                </a:lnTo>
                <a:lnTo>
                  <a:pt x="9008211" y="0"/>
                </a:lnTo>
                <a:lnTo>
                  <a:pt x="9245269" y="241"/>
                </a:lnTo>
                <a:lnTo>
                  <a:pt x="9482328" y="2641"/>
                </a:lnTo>
              </a:path>
            </a:pathLst>
          </a:custGeom>
          <a:noFill/>
          <a:ln w="45720" cap="rnd">
            <a:solidFill>
              <a:srgbClr val="F55F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2960" y="6419088"/>
            <a:ext cx="7315200" cy="274320"/>
          </a:xfrm>
          <a:prstGeom prst="rect">
            <a:avLst/>
          </a:prstGeom>
          <a:noFill/>
        </p:spPr>
        <p:txBody>
          <a:bodyPr wrap="square" anchor="t" lIns="0" rIns="0" tIns="0" bIns="0">
            <a:spAutoFit/>
          </a:bodyPr>
          <a:lstStyle/>
          <a:p>
            <a:pPr algn="l">
              <a:spcAft>
                <a:spcPts val="600"/>
              </a:spcAft>
            </a:pPr>
            <a:r>
              <a:rPr sz="1000" b="0">
                <a:solidFill>
                  <a:srgbClr val="626268"/>
                </a:solidFill>
                <a:latin typeface="Calibri"/>
              </a:rPr>
              <a:t>Example SEO Studio   |   Proposal for Marketingly (marketingly.org)</a:t>
            </a:r>
          </a:p>
        </p:txBody>
      </p:sp>
      <p:sp>
        <p:nvSpPr>
          <p:cNvPr id="11" name="TextBox 10"/>
          <p:cNvSpPr txBox="1"/>
          <p:nvPr/>
        </p:nvSpPr>
        <p:spPr>
          <a:xfrm>
            <a:off x="7863840" y="6419088"/>
            <a:ext cx="3685032" cy="274320"/>
          </a:xfrm>
          <a:prstGeom prst="rect">
            <a:avLst/>
          </a:prstGeom>
          <a:noFill/>
        </p:spPr>
        <p:txBody>
          <a:bodyPr wrap="square" anchor="t" lIns="0" rIns="0" tIns="0" bIns="0">
            <a:spAutoFit/>
          </a:bodyPr>
          <a:lstStyle/>
          <a:p>
            <a:pPr algn="r">
              <a:spcAft>
                <a:spcPts val="600"/>
              </a:spcAft>
            </a:pPr>
            <a:r>
              <a:rPr sz="1000" b="0">
                <a:solidFill>
                  <a:srgbClr val="626268"/>
                </a:solidFill>
                <a:latin typeface="Calibri"/>
              </a:rPr>
              <a:t>Free template from SEOSage  |  seosage.co</a:t>
            </a:r>
          </a:p>
        </p:txBody>
      </p:sp>
      <p:sp>
        <p:nvSpPr>
          <p:cNvPr id="12" name="Rounded Rectangle 11"/>
          <p:cNvSpPr/>
          <p:nvPr/>
        </p:nvSpPr>
        <p:spPr>
          <a:xfrm>
            <a:off x="822960" y="2103120"/>
            <a:ext cx="5285232" cy="3931920"/>
          </a:xfrm>
          <a:prstGeom prst="roundRect">
            <a:avLst>
              <a:gd name="adj" fmla="val 4651"/>
            </a:avLst>
          </a:prstGeom>
          <a:solidFill>
            <a:srgbClr val="FFFFFF"/>
          </a:solidFill>
          <a:ln w="12700">
            <a:solidFill>
              <a:srgbClr val="E4E4E7"/>
            </a:solidFill>
          </a:ln>
          <a:effectLst>
            <a:outerShdw blurRad="254000" dist="88900" dir="5400000" algn="t" rotWithShape="0">
              <a:srgbClr val="0A263F">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1143000" y="2423160"/>
            <a:ext cx="502920" cy="502920"/>
          </a:xfrm>
          <a:prstGeom prst="ellipse">
            <a:avLst/>
          </a:prstGeom>
          <a:solidFill>
            <a:srgbClr val="2F7D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143000" y="2423160"/>
            <a:ext cx="502920" cy="502920"/>
          </a:xfrm>
          <a:prstGeom prst="rect">
            <a:avLst/>
          </a:prstGeom>
          <a:noFill/>
        </p:spPr>
        <p:txBody>
          <a:bodyPr wrap="square" anchor="ctr" lIns="0" rIns="0" tIns="0" bIns="0">
            <a:spAutoFit/>
          </a:bodyPr>
          <a:lstStyle/>
          <a:p>
            <a:pPr algn="ctr">
              <a:spcAft>
                <a:spcPts val="0"/>
              </a:spcAft>
            </a:pPr>
            <a:r>
              <a:rPr sz="2600" b="1">
                <a:solidFill>
                  <a:srgbClr val="FFFFFF"/>
                </a:solidFill>
                <a:latin typeface="Calibri"/>
              </a:rPr>
              <a:t>+</a:t>
            </a:r>
          </a:p>
        </p:txBody>
      </p:sp>
      <p:sp>
        <p:nvSpPr>
          <p:cNvPr id="15" name="TextBox 14"/>
          <p:cNvSpPr txBox="1"/>
          <p:nvPr/>
        </p:nvSpPr>
        <p:spPr>
          <a:xfrm>
            <a:off x="1828800" y="2423160"/>
            <a:ext cx="4023360" cy="502920"/>
          </a:xfrm>
          <a:prstGeom prst="rect">
            <a:avLst/>
          </a:prstGeom>
          <a:noFill/>
        </p:spPr>
        <p:txBody>
          <a:bodyPr wrap="square" anchor="ctr" lIns="0" rIns="0" tIns="0" bIns="0">
            <a:spAutoFit/>
          </a:bodyPr>
          <a:lstStyle/>
          <a:p>
            <a:pPr algn="l">
              <a:spcAft>
                <a:spcPts val="0"/>
              </a:spcAft>
            </a:pPr>
            <a:r>
              <a:rPr sz="2200" b="1">
                <a:solidFill>
                  <a:srgbClr val="0A263F"/>
                </a:solidFill>
                <a:latin typeface="Calibri"/>
              </a:rPr>
              <a:t>What we need from you</a:t>
            </a:r>
          </a:p>
        </p:txBody>
      </p:sp>
      <p:sp>
        <p:nvSpPr>
          <p:cNvPr id="16" name="TextBox 15"/>
          <p:cNvSpPr txBox="1"/>
          <p:nvPr/>
        </p:nvSpPr>
        <p:spPr>
          <a:xfrm>
            <a:off x="1143000" y="3246120"/>
            <a:ext cx="4663440" cy="2560320"/>
          </a:xfrm>
          <a:prstGeom prst="rect">
            <a:avLst/>
          </a:prstGeom>
          <a:noFill/>
        </p:spPr>
        <p:txBody>
          <a:bodyPr wrap="square" anchor="t" lIns="0" rIns="0" tIns="0" bIns="0">
            <a:spAutoFit/>
          </a:bodyPr>
          <a:lstStyle/>
          <a:p>
            <a:pPr algn="l">
              <a:spcAft>
                <a:spcPts val="600"/>
              </a:spcAft>
            </a:pPr>
            <a:r>
              <a:rPr sz="1900" b="0">
                <a:solidFill>
                  <a:srgbClr val="171717"/>
                </a:solidFill>
                <a:latin typeface="Calibri"/>
              </a:rPr>
              <a:t>Access to Google Search Console, analytics and the website. One person who can approve changes within 3 working days. Developer time if a fix needs one.</a:t>
            </a:r>
          </a:p>
        </p:txBody>
      </p:sp>
      <p:sp>
        <p:nvSpPr>
          <p:cNvPr id="17" name="Rounded Rectangle 16"/>
          <p:cNvSpPr/>
          <p:nvPr/>
        </p:nvSpPr>
        <p:spPr>
          <a:xfrm>
            <a:off x="6263640" y="2103120"/>
            <a:ext cx="5285232" cy="3931920"/>
          </a:xfrm>
          <a:prstGeom prst="roundRect">
            <a:avLst>
              <a:gd name="adj" fmla="val 4651"/>
            </a:avLst>
          </a:prstGeom>
          <a:solidFill>
            <a:srgbClr val="FFFFFF"/>
          </a:solidFill>
          <a:ln w="12700">
            <a:solidFill>
              <a:srgbClr val="E4E4E7"/>
            </a:solidFill>
          </a:ln>
          <a:effectLst>
            <a:outerShdw blurRad="254000" dist="88900" dir="5400000" algn="t" rotWithShape="0">
              <a:srgbClr val="0A263F">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6583680" y="2423160"/>
            <a:ext cx="502920" cy="502920"/>
          </a:xfrm>
          <a:prstGeom prst="ellipse">
            <a:avLst/>
          </a:prstGeom>
          <a:solidFill>
            <a:srgbClr val="B326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583680" y="2423160"/>
            <a:ext cx="502920" cy="502920"/>
          </a:xfrm>
          <a:prstGeom prst="rect">
            <a:avLst/>
          </a:prstGeom>
          <a:noFill/>
        </p:spPr>
        <p:txBody>
          <a:bodyPr wrap="square" anchor="ctr" lIns="0" rIns="0" tIns="0" bIns="0">
            <a:spAutoFit/>
          </a:bodyPr>
          <a:lstStyle/>
          <a:p>
            <a:pPr algn="ctr">
              <a:spcAft>
                <a:spcPts val="0"/>
              </a:spcAft>
            </a:pPr>
            <a:r>
              <a:rPr sz="2600" b="1">
                <a:solidFill>
                  <a:srgbClr val="FFFFFF"/>
                </a:solidFill>
                <a:latin typeface="Calibri"/>
              </a:rPr>
              <a:t>−</a:t>
            </a:r>
          </a:p>
        </p:txBody>
      </p:sp>
      <p:sp>
        <p:nvSpPr>
          <p:cNvPr id="20" name="TextBox 19"/>
          <p:cNvSpPr txBox="1"/>
          <p:nvPr/>
        </p:nvSpPr>
        <p:spPr>
          <a:xfrm>
            <a:off x="7269480" y="2423160"/>
            <a:ext cx="4023360" cy="502920"/>
          </a:xfrm>
          <a:prstGeom prst="rect">
            <a:avLst/>
          </a:prstGeom>
          <a:noFill/>
        </p:spPr>
        <p:txBody>
          <a:bodyPr wrap="square" anchor="ctr" lIns="0" rIns="0" tIns="0" bIns="0">
            <a:spAutoFit/>
          </a:bodyPr>
          <a:lstStyle/>
          <a:p>
            <a:pPr algn="l">
              <a:spcAft>
                <a:spcPts val="0"/>
              </a:spcAft>
            </a:pPr>
            <a:r>
              <a:rPr sz="2200" b="1">
                <a:solidFill>
                  <a:srgbClr val="0A263F"/>
                </a:solidFill>
                <a:latin typeface="Calibri"/>
              </a:rPr>
              <a:t>What is not included</a:t>
            </a:r>
          </a:p>
        </p:txBody>
      </p:sp>
      <p:sp>
        <p:nvSpPr>
          <p:cNvPr id="21" name="TextBox 20"/>
          <p:cNvSpPr txBox="1"/>
          <p:nvPr/>
        </p:nvSpPr>
        <p:spPr>
          <a:xfrm>
            <a:off x="6583680" y="3246120"/>
            <a:ext cx="4663440" cy="2560320"/>
          </a:xfrm>
          <a:prstGeom prst="rect">
            <a:avLst/>
          </a:prstGeom>
          <a:noFill/>
        </p:spPr>
        <p:txBody>
          <a:bodyPr wrap="square" anchor="t" lIns="0" rIns="0" tIns="0" bIns="0">
            <a:spAutoFit/>
          </a:bodyPr>
          <a:lstStyle/>
          <a:p>
            <a:pPr algn="l">
              <a:spcAft>
                <a:spcPts val="600"/>
              </a:spcAft>
            </a:pPr>
            <a:r>
              <a:rPr sz="1900" b="0">
                <a:solidFill>
                  <a:srgbClr val="171717"/>
                </a:solidFill>
                <a:latin typeface="Calibri"/>
              </a:rPr>
              <a:t>Paid ads, buying links, and writing more than 2 new articles a month. No one can promise a ranking. We promise the work and honest reporting.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grid" descr="grid.pn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822960" y="384048"/>
            <a:ext cx="420624" cy="420624"/>
          </a:xfrm>
          <a:prstGeom prst="roundRect">
            <a:avLst>
              <a:gd name="adj" fmla="val 26086"/>
            </a:avLst>
          </a:prstGeom>
          <a:solidFill>
            <a:srgbClr val="1717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384048"/>
            <a:ext cx="420624" cy="420624"/>
          </a:xfrm>
          <a:prstGeom prst="rect">
            <a:avLst/>
          </a:prstGeom>
          <a:noFill/>
        </p:spPr>
        <p:txBody>
          <a:bodyPr wrap="square" anchor="ctr" lIns="0" rIns="0" tIns="0" bIns="0">
            <a:spAutoFit/>
          </a:bodyPr>
          <a:lstStyle/>
          <a:p>
            <a:pPr algn="ctr">
              <a:spcAft>
                <a:spcPts val="0"/>
              </a:spcAft>
            </a:pPr>
            <a:r>
              <a:rPr sz="1800" b="1">
                <a:solidFill>
                  <a:srgbClr val="FFFFFF"/>
                </a:solidFill>
                <a:latin typeface="Calibri"/>
              </a:rPr>
              <a:t>E</a:t>
            </a:r>
          </a:p>
        </p:txBody>
      </p:sp>
      <p:sp>
        <p:nvSpPr>
          <p:cNvPr id="5" name="TextBox 4"/>
          <p:cNvSpPr txBox="1"/>
          <p:nvPr/>
        </p:nvSpPr>
        <p:spPr>
          <a:xfrm>
            <a:off x="1371600" y="384048"/>
            <a:ext cx="3657600" cy="420624"/>
          </a:xfrm>
          <a:prstGeom prst="rect">
            <a:avLst/>
          </a:prstGeom>
          <a:noFill/>
        </p:spPr>
        <p:txBody>
          <a:bodyPr wrap="square" anchor="ctr" lIns="0" rIns="0" tIns="0" bIns="0">
            <a:spAutoFit/>
          </a:bodyPr>
          <a:lstStyle/>
          <a:p>
            <a:pPr algn="l">
              <a:spcAft>
                <a:spcPts val="0"/>
              </a:spcAft>
            </a:pPr>
            <a:r>
              <a:rPr sz="1400" b="1">
                <a:solidFill>
                  <a:srgbClr val="171717"/>
                </a:solidFill>
                <a:latin typeface="Calibri"/>
              </a:rPr>
              <a:t>Example SEO Studio</a:t>
            </a:r>
          </a:p>
        </p:txBody>
      </p:sp>
      <p:sp>
        <p:nvSpPr>
          <p:cNvPr id="6" name="Rounded Rectangle 5"/>
          <p:cNvSpPr/>
          <p:nvPr/>
        </p:nvSpPr>
        <p:spPr>
          <a:xfrm>
            <a:off x="10424160" y="420624"/>
            <a:ext cx="1124712" cy="347472"/>
          </a:xfrm>
          <a:prstGeom prst="roundRect">
            <a:avLst>
              <a:gd name="adj" fmla="val 50000"/>
            </a:avLst>
          </a:prstGeom>
          <a:solidFill>
            <a:srgbClr val="FFFFFF"/>
          </a:solidFill>
          <a:ln w="12700">
            <a:solidFill>
              <a:srgbClr val="E4E4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424160" y="420624"/>
            <a:ext cx="1124712" cy="347472"/>
          </a:xfrm>
          <a:prstGeom prst="rect">
            <a:avLst/>
          </a:prstGeom>
          <a:noFill/>
        </p:spPr>
        <p:txBody>
          <a:bodyPr wrap="square" anchor="ctr" lIns="0" rIns="0" tIns="0" bIns="0">
            <a:spAutoFit/>
          </a:bodyPr>
          <a:lstStyle/>
          <a:p>
            <a:pPr algn="ctr">
              <a:spcAft>
                <a:spcPts val="0"/>
              </a:spcAft>
            </a:pPr>
            <a:r>
              <a:rPr sz="1100" b="1">
                <a:solidFill>
                  <a:srgbClr val="626268"/>
                </a:solidFill>
                <a:latin typeface="Calibri"/>
              </a:rPr>
              <a:t>07 / 11</a:t>
            </a:r>
          </a:p>
        </p:txBody>
      </p:sp>
      <p:sp>
        <p:nvSpPr>
          <p:cNvPr id="8" name="TextBox 7"/>
          <p:cNvSpPr txBox="1"/>
          <p:nvPr/>
        </p:nvSpPr>
        <p:spPr>
          <a:xfrm>
            <a:off x="822960" y="914400"/>
            <a:ext cx="10698480" cy="731520"/>
          </a:xfrm>
          <a:prstGeom prst="rect">
            <a:avLst/>
          </a:prstGeom>
          <a:noFill/>
        </p:spPr>
        <p:txBody>
          <a:bodyPr wrap="square" anchor="t" lIns="0" rIns="0" tIns="0" bIns="0">
            <a:spAutoFit/>
          </a:bodyPr>
          <a:lstStyle/>
          <a:p>
            <a:pPr algn="l">
              <a:spcAft>
                <a:spcPts val="0"/>
              </a:spcAft>
            </a:pPr>
            <a:r>
              <a:rPr sz="4000" b="1">
                <a:solidFill>
                  <a:srgbClr val="0A263F"/>
                </a:solidFill>
                <a:latin typeface="Calibri"/>
              </a:rPr>
              <a:t>Timeline</a:t>
            </a:r>
          </a:p>
        </p:txBody>
      </p:sp>
      <p:sp>
        <p:nvSpPr>
          <p:cNvPr id="9" name="Freeform 8"/>
          <p:cNvSpPr/>
          <p:nvPr/>
        </p:nvSpPr>
        <p:spPr>
          <a:xfrm>
            <a:off x="841248" y="1548723"/>
            <a:ext cx="2212848" cy="135628"/>
          </a:xfrm>
          <a:custGeom>
            <a:avLst/>
            <a:gdLst/>
            <a:ahLst/>
            <a:cxnLst/>
            <a:rect l="l" t="t" r="r" b="b"/>
            <a:pathLst>
              <a:path w="2212848" h="135628">
                <a:moveTo>
                  <a:pt x="0" y="94932"/>
                </a:moveTo>
                <a:lnTo>
                  <a:pt x="55321" y="105232"/>
                </a:lnTo>
                <a:lnTo>
                  <a:pt x="110642" y="114714"/>
                </a:lnTo>
                <a:lnTo>
                  <a:pt x="165963" y="122872"/>
                </a:lnTo>
                <a:lnTo>
                  <a:pt x="221284" y="129276"/>
                </a:lnTo>
                <a:lnTo>
                  <a:pt x="276606" y="133595"/>
                </a:lnTo>
                <a:lnTo>
                  <a:pt x="331927" y="135628"/>
                </a:lnTo>
                <a:lnTo>
                  <a:pt x="387248" y="135305"/>
                </a:lnTo>
                <a:lnTo>
                  <a:pt x="442569" y="132701"/>
                </a:lnTo>
                <a:lnTo>
                  <a:pt x="497890" y="128019"/>
                </a:lnTo>
                <a:lnTo>
                  <a:pt x="553212" y="121580"/>
                </a:lnTo>
                <a:lnTo>
                  <a:pt x="608533" y="113797"/>
                </a:lnTo>
                <a:lnTo>
                  <a:pt x="663854" y="105143"/>
                </a:lnTo>
                <a:lnTo>
                  <a:pt x="719175" y="96118"/>
                </a:lnTo>
                <a:lnTo>
                  <a:pt x="774496" y="87211"/>
                </a:lnTo>
                <a:lnTo>
                  <a:pt x="829818" y="78869"/>
                </a:lnTo>
                <a:lnTo>
                  <a:pt x="885139" y="71462"/>
                </a:lnTo>
                <a:lnTo>
                  <a:pt x="940460" y="65264"/>
                </a:lnTo>
                <a:lnTo>
                  <a:pt x="995781" y="60431"/>
                </a:lnTo>
                <a:lnTo>
                  <a:pt x="1051102" y="56995"/>
                </a:lnTo>
                <a:lnTo>
                  <a:pt x="1106424" y="54871"/>
                </a:lnTo>
                <a:lnTo>
                  <a:pt x="1161745" y="53860"/>
                </a:lnTo>
                <a:lnTo>
                  <a:pt x="1217066" y="53678"/>
                </a:lnTo>
                <a:lnTo>
                  <a:pt x="1272387" y="53974"/>
                </a:lnTo>
                <a:lnTo>
                  <a:pt x="1327708" y="54369"/>
                </a:lnTo>
                <a:lnTo>
                  <a:pt x="1383030" y="54486"/>
                </a:lnTo>
                <a:lnTo>
                  <a:pt x="1438351" y="53982"/>
                </a:lnTo>
                <a:lnTo>
                  <a:pt x="1493672" y="52583"/>
                </a:lnTo>
                <a:lnTo>
                  <a:pt x="1548993" y="50104"/>
                </a:lnTo>
                <a:lnTo>
                  <a:pt x="1604314" y="46471"/>
                </a:lnTo>
                <a:lnTo>
                  <a:pt x="1659636" y="41727"/>
                </a:lnTo>
                <a:lnTo>
                  <a:pt x="1714957" y="36034"/>
                </a:lnTo>
                <a:lnTo>
                  <a:pt x="1770278" y="29663"/>
                </a:lnTo>
                <a:lnTo>
                  <a:pt x="1825599" y="22973"/>
                </a:lnTo>
                <a:lnTo>
                  <a:pt x="1880920" y="16389"/>
                </a:lnTo>
                <a:lnTo>
                  <a:pt x="1936242" y="10367"/>
                </a:lnTo>
                <a:lnTo>
                  <a:pt x="1991563" y="5362"/>
                </a:lnTo>
                <a:lnTo>
                  <a:pt x="2046884" y="1790"/>
                </a:lnTo>
                <a:lnTo>
                  <a:pt x="2102205" y="0"/>
                </a:lnTo>
                <a:lnTo>
                  <a:pt x="2157526" y="241"/>
                </a:lnTo>
                <a:lnTo>
                  <a:pt x="2212848" y="2641"/>
                </a:lnTo>
              </a:path>
            </a:pathLst>
          </a:custGeom>
          <a:noFill/>
          <a:ln w="45720" cap="rnd">
            <a:solidFill>
              <a:srgbClr val="F55F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2960" y="6419088"/>
            <a:ext cx="7315200" cy="274320"/>
          </a:xfrm>
          <a:prstGeom prst="rect">
            <a:avLst/>
          </a:prstGeom>
          <a:noFill/>
        </p:spPr>
        <p:txBody>
          <a:bodyPr wrap="square" anchor="t" lIns="0" rIns="0" tIns="0" bIns="0">
            <a:spAutoFit/>
          </a:bodyPr>
          <a:lstStyle/>
          <a:p>
            <a:pPr algn="l">
              <a:spcAft>
                <a:spcPts val="600"/>
              </a:spcAft>
            </a:pPr>
            <a:r>
              <a:rPr sz="1000" b="0">
                <a:solidFill>
                  <a:srgbClr val="626268"/>
                </a:solidFill>
                <a:latin typeface="Calibri"/>
              </a:rPr>
              <a:t>Example SEO Studio   |   Proposal for Marketingly (marketingly.org)</a:t>
            </a:r>
          </a:p>
        </p:txBody>
      </p:sp>
      <p:sp>
        <p:nvSpPr>
          <p:cNvPr id="11" name="TextBox 10"/>
          <p:cNvSpPr txBox="1"/>
          <p:nvPr/>
        </p:nvSpPr>
        <p:spPr>
          <a:xfrm>
            <a:off x="7863840" y="6419088"/>
            <a:ext cx="3685032" cy="274320"/>
          </a:xfrm>
          <a:prstGeom prst="rect">
            <a:avLst/>
          </a:prstGeom>
          <a:noFill/>
        </p:spPr>
        <p:txBody>
          <a:bodyPr wrap="square" anchor="t" lIns="0" rIns="0" tIns="0" bIns="0">
            <a:spAutoFit/>
          </a:bodyPr>
          <a:lstStyle/>
          <a:p>
            <a:pPr algn="r">
              <a:spcAft>
                <a:spcPts val="600"/>
              </a:spcAft>
            </a:pPr>
            <a:r>
              <a:rPr sz="1000" b="0">
                <a:solidFill>
                  <a:srgbClr val="626268"/>
                </a:solidFill>
                <a:latin typeface="Calibri"/>
              </a:rPr>
              <a:t>Free template from SEOSage  |  seosage.co</a:t>
            </a:r>
          </a:p>
        </p:txBody>
      </p:sp>
      <p:sp>
        <p:nvSpPr>
          <p:cNvPr id="12" name="TextBox 11"/>
          <p:cNvSpPr txBox="1"/>
          <p:nvPr/>
        </p:nvSpPr>
        <p:spPr>
          <a:xfrm>
            <a:off x="822960" y="1874519"/>
            <a:ext cx="10698480" cy="640080"/>
          </a:xfrm>
          <a:prstGeom prst="rect">
            <a:avLst/>
          </a:prstGeom>
          <a:noFill/>
        </p:spPr>
        <p:txBody>
          <a:bodyPr wrap="square" anchor="t" lIns="0" rIns="0" tIns="0" bIns="0">
            <a:spAutoFit/>
          </a:bodyPr>
          <a:lstStyle/>
          <a:p>
            <a:pPr algn="l">
              <a:spcAft>
                <a:spcPts val="600"/>
              </a:spcAft>
            </a:pPr>
            <a:r>
              <a:rPr sz="1600" b="0">
                <a:solidFill>
                  <a:srgbClr val="626268"/>
                </a:solidFill>
                <a:latin typeface="Calibri"/>
              </a:rPr>
              <a:t>We start on 5 October 2026. Expect the first visible changes in 4 weeks, and steady growth over 6 months.</a:t>
            </a:r>
          </a:p>
        </p:txBody>
      </p:sp>
      <p:sp>
        <p:nvSpPr>
          <p:cNvPr id="13" name="Rectangle 12"/>
          <p:cNvSpPr/>
          <p:nvPr/>
        </p:nvSpPr>
        <p:spPr>
          <a:xfrm>
            <a:off x="105156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114300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23443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132588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41731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50876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60020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169163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78307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187451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196596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205740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214883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224027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233172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242315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251460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260603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269747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278892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288035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297179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306323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Rectangle 35"/>
          <p:cNvSpPr/>
          <p:nvPr/>
        </p:nvSpPr>
        <p:spPr>
          <a:xfrm>
            <a:off x="315467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Rectangle 36"/>
          <p:cNvSpPr/>
          <p:nvPr/>
        </p:nvSpPr>
        <p:spPr>
          <a:xfrm>
            <a:off x="324612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Rectangle 37"/>
          <p:cNvSpPr/>
          <p:nvPr/>
        </p:nvSpPr>
        <p:spPr>
          <a:xfrm>
            <a:off x="333756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Rectangle 38"/>
          <p:cNvSpPr/>
          <p:nvPr/>
        </p:nvSpPr>
        <p:spPr>
          <a:xfrm>
            <a:off x="342899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Rectangle 39"/>
          <p:cNvSpPr/>
          <p:nvPr/>
        </p:nvSpPr>
        <p:spPr>
          <a:xfrm>
            <a:off x="352043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Rectangle 40"/>
          <p:cNvSpPr/>
          <p:nvPr/>
        </p:nvSpPr>
        <p:spPr>
          <a:xfrm>
            <a:off x="361187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Rectangle 41"/>
          <p:cNvSpPr/>
          <p:nvPr/>
        </p:nvSpPr>
        <p:spPr>
          <a:xfrm>
            <a:off x="370332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Rectangle 42"/>
          <p:cNvSpPr/>
          <p:nvPr/>
        </p:nvSpPr>
        <p:spPr>
          <a:xfrm>
            <a:off x="379475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Rectangle 43"/>
          <p:cNvSpPr/>
          <p:nvPr/>
        </p:nvSpPr>
        <p:spPr>
          <a:xfrm>
            <a:off x="388620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Rectangle 44"/>
          <p:cNvSpPr/>
          <p:nvPr/>
        </p:nvSpPr>
        <p:spPr>
          <a:xfrm>
            <a:off x="397763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Rectangle 45"/>
          <p:cNvSpPr/>
          <p:nvPr/>
        </p:nvSpPr>
        <p:spPr>
          <a:xfrm>
            <a:off x="406907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Rectangle 46"/>
          <p:cNvSpPr/>
          <p:nvPr/>
        </p:nvSpPr>
        <p:spPr>
          <a:xfrm>
            <a:off x="416052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Rectangle 47"/>
          <p:cNvSpPr/>
          <p:nvPr/>
        </p:nvSpPr>
        <p:spPr>
          <a:xfrm>
            <a:off x="425195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Rectangle 48"/>
          <p:cNvSpPr/>
          <p:nvPr/>
        </p:nvSpPr>
        <p:spPr>
          <a:xfrm>
            <a:off x="434340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Rectangle 49"/>
          <p:cNvSpPr/>
          <p:nvPr/>
        </p:nvSpPr>
        <p:spPr>
          <a:xfrm>
            <a:off x="443484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Rectangle 50"/>
          <p:cNvSpPr/>
          <p:nvPr/>
        </p:nvSpPr>
        <p:spPr>
          <a:xfrm>
            <a:off x="452627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Rectangle 51"/>
          <p:cNvSpPr/>
          <p:nvPr/>
        </p:nvSpPr>
        <p:spPr>
          <a:xfrm>
            <a:off x="461771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Rectangle 52"/>
          <p:cNvSpPr/>
          <p:nvPr/>
        </p:nvSpPr>
        <p:spPr>
          <a:xfrm>
            <a:off x="470915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Rectangle 53"/>
          <p:cNvSpPr/>
          <p:nvPr/>
        </p:nvSpPr>
        <p:spPr>
          <a:xfrm>
            <a:off x="480060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Rectangle 54"/>
          <p:cNvSpPr/>
          <p:nvPr/>
        </p:nvSpPr>
        <p:spPr>
          <a:xfrm>
            <a:off x="489204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Rectangle 55"/>
          <p:cNvSpPr/>
          <p:nvPr/>
        </p:nvSpPr>
        <p:spPr>
          <a:xfrm>
            <a:off x="498347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Rectangle 56"/>
          <p:cNvSpPr/>
          <p:nvPr/>
        </p:nvSpPr>
        <p:spPr>
          <a:xfrm>
            <a:off x="507491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Rectangle 57"/>
          <p:cNvSpPr/>
          <p:nvPr/>
        </p:nvSpPr>
        <p:spPr>
          <a:xfrm>
            <a:off x="516636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Rectangle 58"/>
          <p:cNvSpPr/>
          <p:nvPr/>
        </p:nvSpPr>
        <p:spPr>
          <a:xfrm>
            <a:off x="525780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Rectangle 59"/>
          <p:cNvSpPr/>
          <p:nvPr/>
        </p:nvSpPr>
        <p:spPr>
          <a:xfrm>
            <a:off x="534924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Rectangle 60"/>
          <p:cNvSpPr/>
          <p:nvPr/>
        </p:nvSpPr>
        <p:spPr>
          <a:xfrm>
            <a:off x="544067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Rectangle 61"/>
          <p:cNvSpPr/>
          <p:nvPr/>
        </p:nvSpPr>
        <p:spPr>
          <a:xfrm>
            <a:off x="553211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3" name="Rectangle 62"/>
          <p:cNvSpPr/>
          <p:nvPr/>
        </p:nvSpPr>
        <p:spPr>
          <a:xfrm>
            <a:off x="562356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Rectangle 63"/>
          <p:cNvSpPr/>
          <p:nvPr/>
        </p:nvSpPr>
        <p:spPr>
          <a:xfrm>
            <a:off x="571500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5" name="Rectangle 64"/>
          <p:cNvSpPr/>
          <p:nvPr/>
        </p:nvSpPr>
        <p:spPr>
          <a:xfrm>
            <a:off x="580644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6" name="Rectangle 65"/>
          <p:cNvSpPr/>
          <p:nvPr/>
        </p:nvSpPr>
        <p:spPr>
          <a:xfrm>
            <a:off x="589787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Rectangle 66"/>
          <p:cNvSpPr/>
          <p:nvPr/>
        </p:nvSpPr>
        <p:spPr>
          <a:xfrm>
            <a:off x="598931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8" name="Rectangle 67"/>
          <p:cNvSpPr/>
          <p:nvPr/>
        </p:nvSpPr>
        <p:spPr>
          <a:xfrm>
            <a:off x="608075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9" name="Rectangle 68"/>
          <p:cNvSpPr/>
          <p:nvPr/>
        </p:nvSpPr>
        <p:spPr>
          <a:xfrm>
            <a:off x="617220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0" name="Rectangle 69"/>
          <p:cNvSpPr/>
          <p:nvPr/>
        </p:nvSpPr>
        <p:spPr>
          <a:xfrm>
            <a:off x="626364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1" name="Rectangle 70"/>
          <p:cNvSpPr/>
          <p:nvPr/>
        </p:nvSpPr>
        <p:spPr>
          <a:xfrm>
            <a:off x="635507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2" name="Rectangle 71"/>
          <p:cNvSpPr/>
          <p:nvPr/>
        </p:nvSpPr>
        <p:spPr>
          <a:xfrm>
            <a:off x="644651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3" name="Rectangle 72"/>
          <p:cNvSpPr/>
          <p:nvPr/>
        </p:nvSpPr>
        <p:spPr>
          <a:xfrm>
            <a:off x="653795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4" name="Rectangle 73"/>
          <p:cNvSpPr/>
          <p:nvPr/>
        </p:nvSpPr>
        <p:spPr>
          <a:xfrm>
            <a:off x="662940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5" name="Rectangle 74"/>
          <p:cNvSpPr/>
          <p:nvPr/>
        </p:nvSpPr>
        <p:spPr>
          <a:xfrm>
            <a:off x="672084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6" name="Rectangle 75"/>
          <p:cNvSpPr/>
          <p:nvPr/>
        </p:nvSpPr>
        <p:spPr>
          <a:xfrm>
            <a:off x="681227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7" name="Rectangle 76"/>
          <p:cNvSpPr/>
          <p:nvPr/>
        </p:nvSpPr>
        <p:spPr>
          <a:xfrm>
            <a:off x="690371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8" name="Rectangle 77"/>
          <p:cNvSpPr/>
          <p:nvPr/>
        </p:nvSpPr>
        <p:spPr>
          <a:xfrm>
            <a:off x="699515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9" name="Rectangle 78"/>
          <p:cNvSpPr/>
          <p:nvPr/>
        </p:nvSpPr>
        <p:spPr>
          <a:xfrm>
            <a:off x="708660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0" name="Rectangle 79"/>
          <p:cNvSpPr/>
          <p:nvPr/>
        </p:nvSpPr>
        <p:spPr>
          <a:xfrm>
            <a:off x="717804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1" name="Rectangle 80"/>
          <p:cNvSpPr/>
          <p:nvPr/>
        </p:nvSpPr>
        <p:spPr>
          <a:xfrm>
            <a:off x="726947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2" name="Rectangle 81"/>
          <p:cNvSpPr/>
          <p:nvPr/>
        </p:nvSpPr>
        <p:spPr>
          <a:xfrm>
            <a:off x="736091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3" name="Rectangle 82"/>
          <p:cNvSpPr/>
          <p:nvPr/>
        </p:nvSpPr>
        <p:spPr>
          <a:xfrm>
            <a:off x="745235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4" name="Rectangle 83"/>
          <p:cNvSpPr/>
          <p:nvPr/>
        </p:nvSpPr>
        <p:spPr>
          <a:xfrm>
            <a:off x="754380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5" name="Rectangle 84"/>
          <p:cNvSpPr/>
          <p:nvPr/>
        </p:nvSpPr>
        <p:spPr>
          <a:xfrm>
            <a:off x="763524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6" name="Rectangle 85"/>
          <p:cNvSpPr/>
          <p:nvPr/>
        </p:nvSpPr>
        <p:spPr>
          <a:xfrm>
            <a:off x="772667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7" name="Rectangle 86"/>
          <p:cNvSpPr/>
          <p:nvPr/>
        </p:nvSpPr>
        <p:spPr>
          <a:xfrm>
            <a:off x="781811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8" name="Rectangle 87"/>
          <p:cNvSpPr/>
          <p:nvPr/>
        </p:nvSpPr>
        <p:spPr>
          <a:xfrm>
            <a:off x="790955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9" name="Rectangle 88"/>
          <p:cNvSpPr/>
          <p:nvPr/>
        </p:nvSpPr>
        <p:spPr>
          <a:xfrm>
            <a:off x="800100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0" name="Rectangle 89"/>
          <p:cNvSpPr/>
          <p:nvPr/>
        </p:nvSpPr>
        <p:spPr>
          <a:xfrm>
            <a:off x="809244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1" name="Rectangle 90"/>
          <p:cNvSpPr/>
          <p:nvPr/>
        </p:nvSpPr>
        <p:spPr>
          <a:xfrm>
            <a:off x="818387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2" name="Rectangle 91"/>
          <p:cNvSpPr/>
          <p:nvPr/>
        </p:nvSpPr>
        <p:spPr>
          <a:xfrm>
            <a:off x="827531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3" name="Rectangle 92"/>
          <p:cNvSpPr/>
          <p:nvPr/>
        </p:nvSpPr>
        <p:spPr>
          <a:xfrm>
            <a:off x="836675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4" name="Rectangle 93"/>
          <p:cNvSpPr/>
          <p:nvPr/>
        </p:nvSpPr>
        <p:spPr>
          <a:xfrm>
            <a:off x="845820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5" name="Rectangle 94"/>
          <p:cNvSpPr/>
          <p:nvPr/>
        </p:nvSpPr>
        <p:spPr>
          <a:xfrm>
            <a:off x="854964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6" name="Rectangle 95"/>
          <p:cNvSpPr/>
          <p:nvPr/>
        </p:nvSpPr>
        <p:spPr>
          <a:xfrm>
            <a:off x="864108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7" name="Rectangle 96"/>
          <p:cNvSpPr/>
          <p:nvPr/>
        </p:nvSpPr>
        <p:spPr>
          <a:xfrm>
            <a:off x="873251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8" name="Rectangle 97"/>
          <p:cNvSpPr/>
          <p:nvPr/>
        </p:nvSpPr>
        <p:spPr>
          <a:xfrm>
            <a:off x="882396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9" name="Rectangle 98"/>
          <p:cNvSpPr/>
          <p:nvPr/>
        </p:nvSpPr>
        <p:spPr>
          <a:xfrm>
            <a:off x="891540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0" name="Rectangle 99"/>
          <p:cNvSpPr/>
          <p:nvPr/>
        </p:nvSpPr>
        <p:spPr>
          <a:xfrm>
            <a:off x="900684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1" name="Rectangle 100"/>
          <p:cNvSpPr/>
          <p:nvPr/>
        </p:nvSpPr>
        <p:spPr>
          <a:xfrm>
            <a:off x="909828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2" name="Rectangle 101"/>
          <p:cNvSpPr/>
          <p:nvPr/>
        </p:nvSpPr>
        <p:spPr>
          <a:xfrm>
            <a:off x="918971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3" name="Rectangle 102"/>
          <p:cNvSpPr/>
          <p:nvPr/>
        </p:nvSpPr>
        <p:spPr>
          <a:xfrm>
            <a:off x="928116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4" name="Rectangle 103"/>
          <p:cNvSpPr/>
          <p:nvPr/>
        </p:nvSpPr>
        <p:spPr>
          <a:xfrm>
            <a:off x="937260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5" name="Rectangle 104"/>
          <p:cNvSpPr/>
          <p:nvPr/>
        </p:nvSpPr>
        <p:spPr>
          <a:xfrm>
            <a:off x="946404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6" name="Rectangle 105"/>
          <p:cNvSpPr/>
          <p:nvPr/>
        </p:nvSpPr>
        <p:spPr>
          <a:xfrm>
            <a:off x="955548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7" name="Rectangle 106"/>
          <p:cNvSpPr/>
          <p:nvPr/>
        </p:nvSpPr>
        <p:spPr>
          <a:xfrm>
            <a:off x="964691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8" name="Rectangle 107"/>
          <p:cNvSpPr/>
          <p:nvPr/>
        </p:nvSpPr>
        <p:spPr>
          <a:xfrm>
            <a:off x="973836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9" name="Rectangle 108"/>
          <p:cNvSpPr/>
          <p:nvPr/>
        </p:nvSpPr>
        <p:spPr>
          <a:xfrm>
            <a:off x="982980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0" name="Rectangle 109"/>
          <p:cNvSpPr/>
          <p:nvPr/>
        </p:nvSpPr>
        <p:spPr>
          <a:xfrm>
            <a:off x="992124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1" name="Rectangle 110"/>
          <p:cNvSpPr/>
          <p:nvPr/>
        </p:nvSpPr>
        <p:spPr>
          <a:xfrm>
            <a:off x="1001268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2" name="Rectangle 111"/>
          <p:cNvSpPr/>
          <p:nvPr/>
        </p:nvSpPr>
        <p:spPr>
          <a:xfrm>
            <a:off x="1010411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3" name="Rectangle 112"/>
          <p:cNvSpPr/>
          <p:nvPr/>
        </p:nvSpPr>
        <p:spPr>
          <a:xfrm>
            <a:off x="1019556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4" name="Rectangle 113"/>
          <p:cNvSpPr/>
          <p:nvPr/>
        </p:nvSpPr>
        <p:spPr>
          <a:xfrm>
            <a:off x="1028700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5" name="Rectangle 114"/>
          <p:cNvSpPr/>
          <p:nvPr/>
        </p:nvSpPr>
        <p:spPr>
          <a:xfrm>
            <a:off x="1037844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6" name="Rectangle 115"/>
          <p:cNvSpPr/>
          <p:nvPr/>
        </p:nvSpPr>
        <p:spPr>
          <a:xfrm>
            <a:off x="1046988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7" name="Rectangle 116"/>
          <p:cNvSpPr/>
          <p:nvPr/>
        </p:nvSpPr>
        <p:spPr>
          <a:xfrm>
            <a:off x="1056131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8" name="Rectangle 117"/>
          <p:cNvSpPr/>
          <p:nvPr/>
        </p:nvSpPr>
        <p:spPr>
          <a:xfrm>
            <a:off x="1065276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9" name="Rectangle 118"/>
          <p:cNvSpPr/>
          <p:nvPr/>
        </p:nvSpPr>
        <p:spPr>
          <a:xfrm>
            <a:off x="1074420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0" name="Rectangle 119"/>
          <p:cNvSpPr/>
          <p:nvPr/>
        </p:nvSpPr>
        <p:spPr>
          <a:xfrm>
            <a:off x="1083564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1" name="Rectangle 120"/>
          <p:cNvSpPr/>
          <p:nvPr/>
        </p:nvSpPr>
        <p:spPr>
          <a:xfrm>
            <a:off x="1092708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2" name="Rectangle 121"/>
          <p:cNvSpPr/>
          <p:nvPr/>
        </p:nvSpPr>
        <p:spPr>
          <a:xfrm>
            <a:off x="1101851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3" name="Rectangle 122"/>
          <p:cNvSpPr/>
          <p:nvPr/>
        </p:nvSpPr>
        <p:spPr>
          <a:xfrm>
            <a:off x="11109959"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4" name="Rectangle 123"/>
          <p:cNvSpPr/>
          <p:nvPr/>
        </p:nvSpPr>
        <p:spPr>
          <a:xfrm>
            <a:off x="11201400" y="3593592"/>
            <a:ext cx="64008" cy="36576"/>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5" name="Oval 124"/>
          <p:cNvSpPr/>
          <p:nvPr/>
        </p:nvSpPr>
        <p:spPr>
          <a:xfrm>
            <a:off x="914400" y="3383280"/>
            <a:ext cx="457200" cy="457200"/>
          </a:xfrm>
          <a:prstGeom prst="ellipse">
            <a:avLst/>
          </a:prstGeom>
          <a:solidFill>
            <a:srgbClr val="F55F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6" name="TextBox 125"/>
          <p:cNvSpPr txBox="1"/>
          <p:nvPr/>
        </p:nvSpPr>
        <p:spPr>
          <a:xfrm>
            <a:off x="914400" y="3383280"/>
            <a:ext cx="457200" cy="457200"/>
          </a:xfrm>
          <a:prstGeom prst="rect">
            <a:avLst/>
          </a:prstGeom>
          <a:noFill/>
        </p:spPr>
        <p:txBody>
          <a:bodyPr wrap="square" anchor="ctr" lIns="0" rIns="0" tIns="0" bIns="0">
            <a:spAutoFit/>
          </a:bodyPr>
          <a:lstStyle/>
          <a:p>
            <a:pPr algn="ctr">
              <a:spcAft>
                <a:spcPts val="0"/>
              </a:spcAft>
            </a:pPr>
            <a:r>
              <a:rPr sz="1600" b="1">
                <a:solidFill>
                  <a:srgbClr val="FFFFFF"/>
                </a:solidFill>
                <a:latin typeface="Calibri"/>
              </a:rPr>
              <a:t>1</a:t>
            </a:r>
          </a:p>
        </p:txBody>
      </p:sp>
      <p:sp>
        <p:nvSpPr>
          <p:cNvPr id="127" name="TextBox 126"/>
          <p:cNvSpPr txBox="1"/>
          <p:nvPr/>
        </p:nvSpPr>
        <p:spPr>
          <a:xfrm>
            <a:off x="914400" y="4114800"/>
            <a:ext cx="2400300" cy="457200"/>
          </a:xfrm>
          <a:prstGeom prst="rect">
            <a:avLst/>
          </a:prstGeom>
          <a:noFill/>
        </p:spPr>
        <p:txBody>
          <a:bodyPr wrap="square" anchor="t" lIns="0" rIns="0" tIns="0" bIns="0">
            <a:spAutoFit/>
          </a:bodyPr>
          <a:lstStyle/>
          <a:p>
            <a:pPr algn="l">
              <a:spcAft>
                <a:spcPts val="600"/>
              </a:spcAft>
            </a:pPr>
            <a:r>
              <a:rPr sz="2000" b="1">
                <a:solidFill>
                  <a:srgbClr val="0A263F"/>
                </a:solidFill>
                <a:latin typeface="Calibri"/>
              </a:rPr>
              <a:t>Week 1</a:t>
            </a:r>
          </a:p>
        </p:txBody>
      </p:sp>
      <p:sp>
        <p:nvSpPr>
          <p:cNvPr id="128" name="TextBox 127"/>
          <p:cNvSpPr txBox="1"/>
          <p:nvPr/>
        </p:nvSpPr>
        <p:spPr>
          <a:xfrm>
            <a:off x="914400" y="4663440"/>
            <a:ext cx="2400300" cy="1371600"/>
          </a:xfrm>
          <a:prstGeom prst="rect">
            <a:avLst/>
          </a:prstGeom>
          <a:noFill/>
        </p:spPr>
        <p:txBody>
          <a:bodyPr wrap="square" anchor="t" lIns="0" rIns="0" tIns="0" bIns="0">
            <a:spAutoFit/>
          </a:bodyPr>
          <a:lstStyle/>
          <a:p>
            <a:pPr algn="l">
              <a:spcAft>
                <a:spcPts val="600"/>
              </a:spcAft>
            </a:pPr>
            <a:r>
              <a:rPr sz="1500" b="0">
                <a:solidFill>
                  <a:srgbClr val="171717"/>
                </a:solidFill>
                <a:latin typeface="Calibri"/>
              </a:rPr>
              <a:t>Kickoff call and access</a:t>
            </a:r>
          </a:p>
        </p:txBody>
      </p:sp>
      <p:sp>
        <p:nvSpPr>
          <p:cNvPr id="129" name="Oval 128"/>
          <p:cNvSpPr/>
          <p:nvPr/>
        </p:nvSpPr>
        <p:spPr>
          <a:xfrm>
            <a:off x="3589020" y="3383280"/>
            <a:ext cx="457200" cy="457200"/>
          </a:xfrm>
          <a:prstGeom prst="ellipse">
            <a:avLst/>
          </a:prstGeom>
          <a:solidFill>
            <a:srgbClr val="1717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0" name="TextBox 129"/>
          <p:cNvSpPr txBox="1"/>
          <p:nvPr/>
        </p:nvSpPr>
        <p:spPr>
          <a:xfrm>
            <a:off x="3589020" y="3383280"/>
            <a:ext cx="457200" cy="457200"/>
          </a:xfrm>
          <a:prstGeom prst="rect">
            <a:avLst/>
          </a:prstGeom>
          <a:noFill/>
        </p:spPr>
        <p:txBody>
          <a:bodyPr wrap="square" anchor="ctr" lIns="0" rIns="0" tIns="0" bIns="0">
            <a:spAutoFit/>
          </a:bodyPr>
          <a:lstStyle/>
          <a:p>
            <a:pPr algn="ctr">
              <a:spcAft>
                <a:spcPts val="0"/>
              </a:spcAft>
            </a:pPr>
            <a:r>
              <a:rPr sz="1600" b="1">
                <a:solidFill>
                  <a:srgbClr val="FFFFFF"/>
                </a:solidFill>
                <a:latin typeface="Calibri"/>
              </a:rPr>
              <a:t>2</a:t>
            </a:r>
          </a:p>
        </p:txBody>
      </p:sp>
      <p:sp>
        <p:nvSpPr>
          <p:cNvPr id="131" name="TextBox 130"/>
          <p:cNvSpPr txBox="1"/>
          <p:nvPr/>
        </p:nvSpPr>
        <p:spPr>
          <a:xfrm>
            <a:off x="3589020" y="4114800"/>
            <a:ext cx="2400300" cy="457200"/>
          </a:xfrm>
          <a:prstGeom prst="rect">
            <a:avLst/>
          </a:prstGeom>
          <a:noFill/>
        </p:spPr>
        <p:txBody>
          <a:bodyPr wrap="square" anchor="t" lIns="0" rIns="0" tIns="0" bIns="0">
            <a:spAutoFit/>
          </a:bodyPr>
          <a:lstStyle/>
          <a:p>
            <a:pPr algn="l">
              <a:spcAft>
                <a:spcPts val="600"/>
              </a:spcAft>
            </a:pPr>
            <a:r>
              <a:rPr sz="2000" b="1">
                <a:solidFill>
                  <a:srgbClr val="0A263F"/>
                </a:solidFill>
                <a:latin typeface="Calibri"/>
              </a:rPr>
              <a:t>Weeks 2 to 4</a:t>
            </a:r>
          </a:p>
        </p:txBody>
      </p:sp>
      <p:sp>
        <p:nvSpPr>
          <p:cNvPr id="132" name="TextBox 131"/>
          <p:cNvSpPr txBox="1"/>
          <p:nvPr/>
        </p:nvSpPr>
        <p:spPr>
          <a:xfrm>
            <a:off x="3589020" y="4663440"/>
            <a:ext cx="2400300" cy="1371600"/>
          </a:xfrm>
          <a:prstGeom prst="rect">
            <a:avLst/>
          </a:prstGeom>
          <a:noFill/>
        </p:spPr>
        <p:txBody>
          <a:bodyPr wrap="square" anchor="t" lIns="0" rIns="0" tIns="0" bIns="0">
            <a:spAutoFit/>
          </a:bodyPr>
          <a:lstStyle/>
          <a:p>
            <a:pPr algn="l">
              <a:spcAft>
                <a:spcPts val="600"/>
              </a:spcAft>
            </a:pPr>
            <a:r>
              <a:rPr sz="1500" b="0">
                <a:solidFill>
                  <a:srgbClr val="171717"/>
                </a:solidFill>
                <a:latin typeface="Calibri"/>
              </a:rPr>
              <a:t>Phase 1 fixes</a:t>
            </a:r>
          </a:p>
        </p:txBody>
      </p:sp>
      <p:sp>
        <p:nvSpPr>
          <p:cNvPr id="133" name="Oval 132"/>
          <p:cNvSpPr/>
          <p:nvPr/>
        </p:nvSpPr>
        <p:spPr>
          <a:xfrm>
            <a:off x="6263640" y="3383280"/>
            <a:ext cx="457200" cy="457200"/>
          </a:xfrm>
          <a:prstGeom prst="ellipse">
            <a:avLst/>
          </a:prstGeom>
          <a:solidFill>
            <a:srgbClr val="1717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4" name="TextBox 133"/>
          <p:cNvSpPr txBox="1"/>
          <p:nvPr/>
        </p:nvSpPr>
        <p:spPr>
          <a:xfrm>
            <a:off x="6263640" y="3383280"/>
            <a:ext cx="457200" cy="457200"/>
          </a:xfrm>
          <a:prstGeom prst="rect">
            <a:avLst/>
          </a:prstGeom>
          <a:noFill/>
        </p:spPr>
        <p:txBody>
          <a:bodyPr wrap="square" anchor="ctr" lIns="0" rIns="0" tIns="0" bIns="0">
            <a:spAutoFit/>
          </a:bodyPr>
          <a:lstStyle/>
          <a:p>
            <a:pPr algn="ctr">
              <a:spcAft>
                <a:spcPts val="0"/>
              </a:spcAft>
            </a:pPr>
            <a:r>
              <a:rPr sz="1600" b="1">
                <a:solidFill>
                  <a:srgbClr val="FFFFFF"/>
                </a:solidFill>
                <a:latin typeface="Calibri"/>
              </a:rPr>
              <a:t>3</a:t>
            </a:r>
          </a:p>
        </p:txBody>
      </p:sp>
      <p:sp>
        <p:nvSpPr>
          <p:cNvPr id="135" name="TextBox 134"/>
          <p:cNvSpPr txBox="1"/>
          <p:nvPr/>
        </p:nvSpPr>
        <p:spPr>
          <a:xfrm>
            <a:off x="6263640" y="4114800"/>
            <a:ext cx="2400300" cy="457200"/>
          </a:xfrm>
          <a:prstGeom prst="rect">
            <a:avLst/>
          </a:prstGeom>
          <a:noFill/>
        </p:spPr>
        <p:txBody>
          <a:bodyPr wrap="square" anchor="t" lIns="0" rIns="0" tIns="0" bIns="0">
            <a:spAutoFit/>
          </a:bodyPr>
          <a:lstStyle/>
          <a:p>
            <a:pPr algn="l">
              <a:spcAft>
                <a:spcPts val="600"/>
              </a:spcAft>
            </a:pPr>
            <a:r>
              <a:rPr sz="2000" b="1">
                <a:solidFill>
                  <a:srgbClr val="0A263F"/>
                </a:solidFill>
                <a:latin typeface="Calibri"/>
              </a:rPr>
              <a:t>Months 2 to 3</a:t>
            </a:r>
          </a:p>
        </p:txBody>
      </p:sp>
      <p:sp>
        <p:nvSpPr>
          <p:cNvPr id="136" name="TextBox 135"/>
          <p:cNvSpPr txBox="1"/>
          <p:nvPr/>
        </p:nvSpPr>
        <p:spPr>
          <a:xfrm>
            <a:off x="6263640" y="4663440"/>
            <a:ext cx="2400300" cy="1371600"/>
          </a:xfrm>
          <a:prstGeom prst="rect">
            <a:avLst/>
          </a:prstGeom>
          <a:noFill/>
        </p:spPr>
        <p:txBody>
          <a:bodyPr wrap="square" anchor="t" lIns="0" rIns="0" tIns="0" bIns="0">
            <a:spAutoFit/>
          </a:bodyPr>
          <a:lstStyle/>
          <a:p>
            <a:pPr algn="l">
              <a:spcAft>
                <a:spcPts val="600"/>
              </a:spcAft>
            </a:pPr>
            <a:r>
              <a:rPr sz="1500" b="0">
                <a:solidFill>
                  <a:srgbClr val="171717"/>
                </a:solidFill>
                <a:latin typeface="Calibri"/>
              </a:rPr>
              <a:t>Phase 2 work</a:t>
            </a:r>
          </a:p>
        </p:txBody>
      </p:sp>
      <p:sp>
        <p:nvSpPr>
          <p:cNvPr id="137" name="Oval 136"/>
          <p:cNvSpPr/>
          <p:nvPr/>
        </p:nvSpPr>
        <p:spPr>
          <a:xfrm>
            <a:off x="8938259" y="3383280"/>
            <a:ext cx="457200" cy="457200"/>
          </a:xfrm>
          <a:prstGeom prst="ellipse">
            <a:avLst/>
          </a:prstGeom>
          <a:solidFill>
            <a:srgbClr val="1717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8" name="TextBox 137"/>
          <p:cNvSpPr txBox="1"/>
          <p:nvPr/>
        </p:nvSpPr>
        <p:spPr>
          <a:xfrm>
            <a:off x="8938259" y="3383280"/>
            <a:ext cx="457200" cy="457200"/>
          </a:xfrm>
          <a:prstGeom prst="rect">
            <a:avLst/>
          </a:prstGeom>
          <a:noFill/>
        </p:spPr>
        <p:txBody>
          <a:bodyPr wrap="square" anchor="ctr" lIns="0" rIns="0" tIns="0" bIns="0">
            <a:spAutoFit/>
          </a:bodyPr>
          <a:lstStyle/>
          <a:p>
            <a:pPr algn="ctr">
              <a:spcAft>
                <a:spcPts val="0"/>
              </a:spcAft>
            </a:pPr>
            <a:r>
              <a:rPr sz="1600" b="1">
                <a:solidFill>
                  <a:srgbClr val="FFFFFF"/>
                </a:solidFill>
                <a:latin typeface="Calibri"/>
              </a:rPr>
              <a:t>4</a:t>
            </a:r>
          </a:p>
        </p:txBody>
      </p:sp>
      <p:sp>
        <p:nvSpPr>
          <p:cNvPr id="139" name="TextBox 138"/>
          <p:cNvSpPr txBox="1"/>
          <p:nvPr/>
        </p:nvSpPr>
        <p:spPr>
          <a:xfrm>
            <a:off x="8938259" y="4114800"/>
            <a:ext cx="2400300" cy="457200"/>
          </a:xfrm>
          <a:prstGeom prst="rect">
            <a:avLst/>
          </a:prstGeom>
          <a:noFill/>
        </p:spPr>
        <p:txBody>
          <a:bodyPr wrap="square" anchor="t" lIns="0" rIns="0" tIns="0" bIns="0">
            <a:spAutoFit/>
          </a:bodyPr>
          <a:lstStyle/>
          <a:p>
            <a:pPr algn="l">
              <a:spcAft>
                <a:spcPts val="600"/>
              </a:spcAft>
            </a:pPr>
            <a:r>
              <a:rPr sz="2000" b="1">
                <a:solidFill>
                  <a:srgbClr val="0A263F"/>
                </a:solidFill>
                <a:latin typeface="Calibri"/>
              </a:rPr>
              <a:t>Every month</a:t>
            </a:r>
          </a:p>
        </p:txBody>
      </p:sp>
      <p:sp>
        <p:nvSpPr>
          <p:cNvPr id="140" name="TextBox 139"/>
          <p:cNvSpPr txBox="1"/>
          <p:nvPr/>
        </p:nvSpPr>
        <p:spPr>
          <a:xfrm>
            <a:off x="8938259" y="4663440"/>
            <a:ext cx="2400300" cy="1371600"/>
          </a:xfrm>
          <a:prstGeom prst="rect">
            <a:avLst/>
          </a:prstGeom>
          <a:noFill/>
        </p:spPr>
        <p:txBody>
          <a:bodyPr wrap="square" anchor="t" lIns="0" rIns="0" tIns="0" bIns="0">
            <a:spAutoFit/>
          </a:bodyPr>
          <a:lstStyle/>
          <a:p>
            <a:pPr algn="l">
              <a:spcAft>
                <a:spcPts val="600"/>
              </a:spcAft>
            </a:pPr>
            <a:r>
              <a:rPr sz="1500" b="0">
                <a:solidFill>
                  <a:srgbClr val="171717"/>
                </a:solidFill>
                <a:latin typeface="Calibri"/>
              </a:rPr>
              <a:t>Report and call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grid" descr="grid.pn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822960" y="384048"/>
            <a:ext cx="420624" cy="420624"/>
          </a:xfrm>
          <a:prstGeom prst="roundRect">
            <a:avLst>
              <a:gd name="adj" fmla="val 26086"/>
            </a:avLst>
          </a:prstGeom>
          <a:solidFill>
            <a:srgbClr val="1717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384048"/>
            <a:ext cx="420624" cy="420624"/>
          </a:xfrm>
          <a:prstGeom prst="rect">
            <a:avLst/>
          </a:prstGeom>
          <a:noFill/>
        </p:spPr>
        <p:txBody>
          <a:bodyPr wrap="square" anchor="ctr" lIns="0" rIns="0" tIns="0" bIns="0">
            <a:spAutoFit/>
          </a:bodyPr>
          <a:lstStyle/>
          <a:p>
            <a:pPr algn="ctr">
              <a:spcAft>
                <a:spcPts val="0"/>
              </a:spcAft>
            </a:pPr>
            <a:r>
              <a:rPr sz="1800" b="1">
                <a:solidFill>
                  <a:srgbClr val="FFFFFF"/>
                </a:solidFill>
                <a:latin typeface="Calibri"/>
              </a:rPr>
              <a:t>E</a:t>
            </a:r>
          </a:p>
        </p:txBody>
      </p:sp>
      <p:sp>
        <p:nvSpPr>
          <p:cNvPr id="5" name="TextBox 4"/>
          <p:cNvSpPr txBox="1"/>
          <p:nvPr/>
        </p:nvSpPr>
        <p:spPr>
          <a:xfrm>
            <a:off x="1371600" y="384048"/>
            <a:ext cx="3657600" cy="420624"/>
          </a:xfrm>
          <a:prstGeom prst="rect">
            <a:avLst/>
          </a:prstGeom>
          <a:noFill/>
        </p:spPr>
        <p:txBody>
          <a:bodyPr wrap="square" anchor="ctr" lIns="0" rIns="0" tIns="0" bIns="0">
            <a:spAutoFit/>
          </a:bodyPr>
          <a:lstStyle/>
          <a:p>
            <a:pPr algn="l">
              <a:spcAft>
                <a:spcPts val="0"/>
              </a:spcAft>
            </a:pPr>
            <a:r>
              <a:rPr sz="1400" b="1">
                <a:solidFill>
                  <a:srgbClr val="171717"/>
                </a:solidFill>
                <a:latin typeface="Calibri"/>
              </a:rPr>
              <a:t>Example SEO Studio</a:t>
            </a:r>
          </a:p>
        </p:txBody>
      </p:sp>
      <p:sp>
        <p:nvSpPr>
          <p:cNvPr id="6" name="Rounded Rectangle 5"/>
          <p:cNvSpPr/>
          <p:nvPr/>
        </p:nvSpPr>
        <p:spPr>
          <a:xfrm>
            <a:off x="10424160" y="420624"/>
            <a:ext cx="1124712" cy="347472"/>
          </a:xfrm>
          <a:prstGeom prst="roundRect">
            <a:avLst>
              <a:gd name="adj" fmla="val 50000"/>
            </a:avLst>
          </a:prstGeom>
          <a:solidFill>
            <a:srgbClr val="FFFFFF"/>
          </a:solidFill>
          <a:ln w="12700">
            <a:solidFill>
              <a:srgbClr val="E4E4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424160" y="420624"/>
            <a:ext cx="1124712" cy="347472"/>
          </a:xfrm>
          <a:prstGeom prst="rect">
            <a:avLst/>
          </a:prstGeom>
          <a:noFill/>
        </p:spPr>
        <p:txBody>
          <a:bodyPr wrap="square" anchor="ctr" lIns="0" rIns="0" tIns="0" bIns="0">
            <a:spAutoFit/>
          </a:bodyPr>
          <a:lstStyle/>
          <a:p>
            <a:pPr algn="ctr">
              <a:spcAft>
                <a:spcPts val="0"/>
              </a:spcAft>
            </a:pPr>
            <a:r>
              <a:rPr sz="1100" b="1">
                <a:solidFill>
                  <a:srgbClr val="626268"/>
                </a:solidFill>
                <a:latin typeface="Calibri"/>
              </a:rPr>
              <a:t>08 / 11</a:t>
            </a:r>
          </a:p>
        </p:txBody>
      </p:sp>
      <p:sp>
        <p:nvSpPr>
          <p:cNvPr id="8" name="TextBox 7"/>
          <p:cNvSpPr txBox="1"/>
          <p:nvPr/>
        </p:nvSpPr>
        <p:spPr>
          <a:xfrm>
            <a:off x="822960" y="914400"/>
            <a:ext cx="10698480" cy="731520"/>
          </a:xfrm>
          <a:prstGeom prst="rect">
            <a:avLst/>
          </a:prstGeom>
          <a:noFill/>
        </p:spPr>
        <p:txBody>
          <a:bodyPr wrap="square" anchor="t" lIns="0" rIns="0" tIns="0" bIns="0">
            <a:spAutoFit/>
          </a:bodyPr>
          <a:lstStyle/>
          <a:p>
            <a:pPr algn="l">
              <a:spcAft>
                <a:spcPts val="0"/>
              </a:spcAft>
            </a:pPr>
            <a:r>
              <a:rPr sz="4000" b="1">
                <a:solidFill>
                  <a:srgbClr val="0A263F"/>
                </a:solidFill>
                <a:latin typeface="Calibri"/>
              </a:rPr>
              <a:t>Reporting</a:t>
            </a:r>
          </a:p>
        </p:txBody>
      </p:sp>
      <p:sp>
        <p:nvSpPr>
          <p:cNvPr id="9" name="Freeform 8"/>
          <p:cNvSpPr/>
          <p:nvPr/>
        </p:nvSpPr>
        <p:spPr>
          <a:xfrm>
            <a:off x="841248" y="1548723"/>
            <a:ext cx="2455164" cy="135628"/>
          </a:xfrm>
          <a:custGeom>
            <a:avLst/>
            <a:gdLst/>
            <a:ahLst/>
            <a:cxnLst/>
            <a:rect l="l" t="t" r="r" b="b"/>
            <a:pathLst>
              <a:path w="2455164" h="135628">
                <a:moveTo>
                  <a:pt x="0" y="94932"/>
                </a:moveTo>
                <a:lnTo>
                  <a:pt x="61379" y="105232"/>
                </a:lnTo>
                <a:lnTo>
                  <a:pt x="122758" y="114714"/>
                </a:lnTo>
                <a:lnTo>
                  <a:pt x="184137" y="122872"/>
                </a:lnTo>
                <a:lnTo>
                  <a:pt x="245516" y="129276"/>
                </a:lnTo>
                <a:lnTo>
                  <a:pt x="306895" y="133595"/>
                </a:lnTo>
                <a:lnTo>
                  <a:pt x="368274" y="135628"/>
                </a:lnTo>
                <a:lnTo>
                  <a:pt x="429653" y="135305"/>
                </a:lnTo>
                <a:lnTo>
                  <a:pt x="491032" y="132701"/>
                </a:lnTo>
                <a:lnTo>
                  <a:pt x="552411" y="128019"/>
                </a:lnTo>
                <a:lnTo>
                  <a:pt x="613791" y="121580"/>
                </a:lnTo>
                <a:lnTo>
                  <a:pt x="675170" y="113797"/>
                </a:lnTo>
                <a:lnTo>
                  <a:pt x="736549" y="105143"/>
                </a:lnTo>
                <a:lnTo>
                  <a:pt x="797928" y="96118"/>
                </a:lnTo>
                <a:lnTo>
                  <a:pt x="859307" y="87211"/>
                </a:lnTo>
                <a:lnTo>
                  <a:pt x="920686" y="78869"/>
                </a:lnTo>
                <a:lnTo>
                  <a:pt x="982065" y="71462"/>
                </a:lnTo>
                <a:lnTo>
                  <a:pt x="1043444" y="65264"/>
                </a:lnTo>
                <a:lnTo>
                  <a:pt x="1104823" y="60431"/>
                </a:lnTo>
                <a:lnTo>
                  <a:pt x="1166202" y="56995"/>
                </a:lnTo>
                <a:lnTo>
                  <a:pt x="1227582" y="54871"/>
                </a:lnTo>
                <a:lnTo>
                  <a:pt x="1288961" y="53860"/>
                </a:lnTo>
                <a:lnTo>
                  <a:pt x="1350340" y="53678"/>
                </a:lnTo>
                <a:lnTo>
                  <a:pt x="1411719" y="53974"/>
                </a:lnTo>
                <a:lnTo>
                  <a:pt x="1473098" y="54369"/>
                </a:lnTo>
                <a:lnTo>
                  <a:pt x="1534477" y="54486"/>
                </a:lnTo>
                <a:lnTo>
                  <a:pt x="1595856" y="53982"/>
                </a:lnTo>
                <a:lnTo>
                  <a:pt x="1657235" y="52583"/>
                </a:lnTo>
                <a:lnTo>
                  <a:pt x="1718614" y="50104"/>
                </a:lnTo>
                <a:lnTo>
                  <a:pt x="1779993" y="46471"/>
                </a:lnTo>
                <a:lnTo>
                  <a:pt x="1841373" y="41727"/>
                </a:lnTo>
                <a:lnTo>
                  <a:pt x="1902752" y="36034"/>
                </a:lnTo>
                <a:lnTo>
                  <a:pt x="1964131" y="29663"/>
                </a:lnTo>
                <a:lnTo>
                  <a:pt x="2025510" y="22973"/>
                </a:lnTo>
                <a:lnTo>
                  <a:pt x="2086889" y="16389"/>
                </a:lnTo>
                <a:lnTo>
                  <a:pt x="2148268" y="10367"/>
                </a:lnTo>
                <a:lnTo>
                  <a:pt x="2209647" y="5362"/>
                </a:lnTo>
                <a:lnTo>
                  <a:pt x="2271026" y="1790"/>
                </a:lnTo>
                <a:lnTo>
                  <a:pt x="2332405" y="0"/>
                </a:lnTo>
                <a:lnTo>
                  <a:pt x="2393784" y="241"/>
                </a:lnTo>
                <a:lnTo>
                  <a:pt x="2455164" y="2641"/>
                </a:lnTo>
              </a:path>
            </a:pathLst>
          </a:custGeom>
          <a:noFill/>
          <a:ln w="45720" cap="rnd">
            <a:solidFill>
              <a:srgbClr val="F55F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2960" y="6419088"/>
            <a:ext cx="7315200" cy="274320"/>
          </a:xfrm>
          <a:prstGeom prst="rect">
            <a:avLst/>
          </a:prstGeom>
          <a:noFill/>
        </p:spPr>
        <p:txBody>
          <a:bodyPr wrap="square" anchor="t" lIns="0" rIns="0" tIns="0" bIns="0">
            <a:spAutoFit/>
          </a:bodyPr>
          <a:lstStyle/>
          <a:p>
            <a:pPr algn="l">
              <a:spcAft>
                <a:spcPts val="600"/>
              </a:spcAft>
            </a:pPr>
            <a:r>
              <a:rPr sz="1000" b="0">
                <a:solidFill>
                  <a:srgbClr val="626268"/>
                </a:solidFill>
                <a:latin typeface="Calibri"/>
              </a:rPr>
              <a:t>Example SEO Studio   |   Proposal for Marketingly (marketingly.org)</a:t>
            </a:r>
          </a:p>
        </p:txBody>
      </p:sp>
      <p:sp>
        <p:nvSpPr>
          <p:cNvPr id="11" name="TextBox 10"/>
          <p:cNvSpPr txBox="1"/>
          <p:nvPr/>
        </p:nvSpPr>
        <p:spPr>
          <a:xfrm>
            <a:off x="7863840" y="6419088"/>
            <a:ext cx="3685032" cy="274320"/>
          </a:xfrm>
          <a:prstGeom prst="rect">
            <a:avLst/>
          </a:prstGeom>
          <a:noFill/>
        </p:spPr>
        <p:txBody>
          <a:bodyPr wrap="square" anchor="t" lIns="0" rIns="0" tIns="0" bIns="0">
            <a:spAutoFit/>
          </a:bodyPr>
          <a:lstStyle/>
          <a:p>
            <a:pPr algn="r">
              <a:spcAft>
                <a:spcPts val="600"/>
              </a:spcAft>
            </a:pPr>
            <a:r>
              <a:rPr sz="1000" b="0">
                <a:solidFill>
                  <a:srgbClr val="626268"/>
                </a:solidFill>
                <a:latin typeface="Calibri"/>
              </a:rPr>
              <a:t>Free template from SEOSage  |  seosage.co</a:t>
            </a:r>
          </a:p>
        </p:txBody>
      </p:sp>
      <p:sp>
        <p:nvSpPr>
          <p:cNvPr id="12" name="Rounded Rectangle 11"/>
          <p:cNvSpPr/>
          <p:nvPr/>
        </p:nvSpPr>
        <p:spPr>
          <a:xfrm>
            <a:off x="822960" y="2011680"/>
            <a:ext cx="1828800" cy="347472"/>
          </a:xfrm>
          <a:prstGeom prst="roundRect">
            <a:avLst>
              <a:gd name="adj" fmla="val 50000"/>
            </a:avLst>
          </a:prstGeom>
          <a:solidFill>
            <a:srgbClr val="FFFFFF"/>
          </a:solidFill>
          <a:ln w="12700">
            <a:solidFill>
              <a:srgbClr val="E4E4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22960" y="2011680"/>
            <a:ext cx="1828800" cy="347472"/>
          </a:xfrm>
          <a:prstGeom prst="rect">
            <a:avLst/>
          </a:prstGeom>
          <a:noFill/>
        </p:spPr>
        <p:txBody>
          <a:bodyPr wrap="square" anchor="ctr" lIns="0" rIns="0" tIns="0" bIns="0">
            <a:spAutoFit/>
          </a:bodyPr>
          <a:lstStyle/>
          <a:p>
            <a:pPr algn="ctr">
              <a:spcAft>
                <a:spcPts val="0"/>
              </a:spcAft>
            </a:pPr>
            <a:r>
              <a:rPr sz="1100" b="1">
                <a:solidFill>
                  <a:srgbClr val="F55F42"/>
                </a:solidFill>
                <a:latin typeface="Calibri"/>
              </a:rPr>
              <a:t>EVERY MONTH</a:t>
            </a:r>
          </a:p>
        </p:txBody>
      </p:sp>
      <p:sp>
        <p:nvSpPr>
          <p:cNvPr id="14" name="TextBox 13"/>
          <p:cNvSpPr txBox="1"/>
          <p:nvPr/>
        </p:nvSpPr>
        <p:spPr>
          <a:xfrm>
            <a:off x="822960" y="2606040"/>
            <a:ext cx="6035040" cy="3291840"/>
          </a:xfrm>
          <a:prstGeom prst="rect">
            <a:avLst/>
          </a:prstGeom>
          <a:noFill/>
        </p:spPr>
        <p:txBody>
          <a:bodyPr wrap="square" anchor="t" lIns="0" rIns="0" tIns="0" bIns="0">
            <a:spAutoFit/>
          </a:bodyPr>
          <a:lstStyle/>
          <a:p>
            <a:pPr algn="l">
              <a:spcAft>
                <a:spcPts val="600"/>
              </a:spcAft>
            </a:pPr>
            <a:r>
              <a:rPr sz="2200" b="0">
                <a:solidFill>
                  <a:srgbClr val="171717"/>
                </a:solidFill>
                <a:latin typeface="Calibri"/>
              </a:rPr>
              <a:t>Each month you receive a branded SEO report (the score, what was fixed, what changed and what comes next) and a 30 minute call. We crawl the site again every month and compare it with the last crawl.</a:t>
            </a:r>
          </a:p>
        </p:txBody>
      </p:sp>
      <p:sp>
        <p:nvSpPr>
          <p:cNvPr id="15" name="Rounded Rectangle 14"/>
          <p:cNvSpPr/>
          <p:nvPr/>
        </p:nvSpPr>
        <p:spPr>
          <a:xfrm>
            <a:off x="7589520" y="2011680"/>
            <a:ext cx="3959352" cy="4114800"/>
          </a:xfrm>
          <a:prstGeom prst="roundRect">
            <a:avLst>
              <a:gd name="adj" fmla="val 4618"/>
            </a:avLst>
          </a:prstGeom>
          <a:solidFill>
            <a:srgbClr val="FFFFFF"/>
          </a:solidFill>
          <a:ln w="12700">
            <a:solidFill>
              <a:srgbClr val="E4E4E7"/>
            </a:solidFill>
          </a:ln>
          <a:effectLst>
            <a:outerShdw blurRad="254000" dist="88900" dir="5400000" algn="t" rotWithShape="0">
              <a:srgbClr val="0A263F">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589520" y="2011680"/>
            <a:ext cx="3959352" cy="128016"/>
          </a:xfrm>
          <a:prstGeom prst="roundRect">
            <a:avLst>
              <a:gd name="adj" fmla="val 50000"/>
            </a:avLst>
          </a:prstGeom>
          <a:solidFill>
            <a:srgbClr val="F55F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863840" y="2331720"/>
            <a:ext cx="3383280" cy="274320"/>
          </a:xfrm>
          <a:prstGeom prst="rect">
            <a:avLst/>
          </a:prstGeom>
          <a:noFill/>
        </p:spPr>
        <p:txBody>
          <a:bodyPr wrap="square" anchor="t" lIns="0" rIns="0" tIns="0" bIns="0">
            <a:spAutoFit/>
          </a:bodyPr>
          <a:lstStyle/>
          <a:p>
            <a:pPr algn="l">
              <a:spcAft>
                <a:spcPts val="600"/>
              </a:spcAft>
            </a:pPr>
            <a:r>
              <a:rPr sz="1200" b="1">
                <a:solidFill>
                  <a:srgbClr val="626268"/>
                </a:solidFill>
                <a:latin typeface="Calibri"/>
              </a:rPr>
              <a:t>Example SEO Studio</a:t>
            </a:r>
          </a:p>
        </p:txBody>
      </p:sp>
      <p:sp>
        <p:nvSpPr>
          <p:cNvPr id="18" name="TextBox 17"/>
          <p:cNvSpPr txBox="1"/>
          <p:nvPr/>
        </p:nvSpPr>
        <p:spPr>
          <a:xfrm>
            <a:off x="7863840" y="2651760"/>
            <a:ext cx="3383280" cy="457200"/>
          </a:xfrm>
          <a:prstGeom prst="rect">
            <a:avLst/>
          </a:prstGeom>
          <a:noFill/>
        </p:spPr>
        <p:txBody>
          <a:bodyPr wrap="square" anchor="t" lIns="0" rIns="0" tIns="0" bIns="0">
            <a:spAutoFit/>
          </a:bodyPr>
          <a:lstStyle/>
          <a:p>
            <a:pPr algn="l">
              <a:spcAft>
                <a:spcPts val="600"/>
              </a:spcAft>
            </a:pPr>
            <a:r>
              <a:rPr sz="2000" b="1">
                <a:solidFill>
                  <a:srgbClr val="0A263F"/>
                </a:solidFill>
                <a:latin typeface="Calibri"/>
              </a:rPr>
              <a:t>Monthly SEO report</a:t>
            </a:r>
          </a:p>
        </p:txBody>
      </p:sp>
      <p:sp>
        <p:nvSpPr>
          <p:cNvPr id="19" name="Freeform 18"/>
          <p:cNvSpPr/>
          <p:nvPr/>
        </p:nvSpPr>
        <p:spPr>
          <a:xfrm>
            <a:off x="8074152" y="3456432"/>
            <a:ext cx="1133855" cy="1133856"/>
          </a:xfrm>
          <a:custGeom>
            <a:avLst/>
            <a:gdLst/>
            <a:ahLst/>
            <a:cxnLst/>
            <a:rect l="l" t="t" r="r" b="b"/>
            <a:pathLst>
              <a:path w="1133855" h="1133856">
                <a:moveTo>
                  <a:pt x="566928" y="0"/>
                </a:moveTo>
                <a:lnTo>
                  <a:pt x="596598" y="776"/>
                </a:lnTo>
                <a:lnTo>
                  <a:pt x="626188" y="3105"/>
                </a:lnTo>
                <a:lnTo>
                  <a:pt x="655615" y="6979"/>
                </a:lnTo>
                <a:lnTo>
                  <a:pt x="684798" y="12388"/>
                </a:lnTo>
                <a:lnTo>
                  <a:pt x="713659" y="19317"/>
                </a:lnTo>
                <a:lnTo>
                  <a:pt x="742118" y="27747"/>
                </a:lnTo>
                <a:lnTo>
                  <a:pt x="770096" y="37655"/>
                </a:lnTo>
                <a:lnTo>
                  <a:pt x="797518" y="49013"/>
                </a:lnTo>
                <a:lnTo>
                  <a:pt x="824307" y="61791"/>
                </a:lnTo>
                <a:lnTo>
                  <a:pt x="850392" y="75953"/>
                </a:lnTo>
                <a:lnTo>
                  <a:pt x="875699" y="91462"/>
                </a:lnTo>
                <a:lnTo>
                  <a:pt x="900159" y="108273"/>
                </a:lnTo>
                <a:lnTo>
                  <a:pt x="923707" y="126342"/>
                </a:lnTo>
                <a:lnTo>
                  <a:pt x="946276" y="145618"/>
                </a:lnTo>
                <a:lnTo>
                  <a:pt x="967806" y="166049"/>
                </a:lnTo>
                <a:lnTo>
                  <a:pt x="988237" y="187579"/>
                </a:lnTo>
                <a:lnTo>
                  <a:pt x="1007513" y="210148"/>
                </a:lnTo>
                <a:lnTo>
                  <a:pt x="1025582" y="233696"/>
                </a:lnTo>
                <a:lnTo>
                  <a:pt x="1042393" y="258156"/>
                </a:lnTo>
                <a:lnTo>
                  <a:pt x="1057902" y="283464"/>
                </a:lnTo>
                <a:lnTo>
                  <a:pt x="1072064" y="309548"/>
                </a:lnTo>
                <a:lnTo>
                  <a:pt x="1084842" y="336337"/>
                </a:lnTo>
                <a:lnTo>
                  <a:pt x="1096200" y="363759"/>
                </a:lnTo>
                <a:lnTo>
                  <a:pt x="1106108" y="391737"/>
                </a:lnTo>
                <a:lnTo>
                  <a:pt x="1114538" y="420196"/>
                </a:lnTo>
                <a:lnTo>
                  <a:pt x="1121467" y="449057"/>
                </a:lnTo>
                <a:lnTo>
                  <a:pt x="1126876" y="478240"/>
                </a:lnTo>
                <a:lnTo>
                  <a:pt x="1130750" y="507667"/>
                </a:lnTo>
                <a:lnTo>
                  <a:pt x="1133079" y="537257"/>
                </a:lnTo>
                <a:lnTo>
                  <a:pt x="1133855" y="566928"/>
                </a:lnTo>
                <a:lnTo>
                  <a:pt x="1133079" y="596598"/>
                </a:lnTo>
                <a:lnTo>
                  <a:pt x="1130750" y="626188"/>
                </a:lnTo>
                <a:lnTo>
                  <a:pt x="1126876" y="655615"/>
                </a:lnTo>
                <a:lnTo>
                  <a:pt x="1121467" y="684798"/>
                </a:lnTo>
                <a:lnTo>
                  <a:pt x="1114538" y="713659"/>
                </a:lnTo>
                <a:lnTo>
                  <a:pt x="1106108" y="742118"/>
                </a:lnTo>
                <a:lnTo>
                  <a:pt x="1096200" y="770096"/>
                </a:lnTo>
                <a:lnTo>
                  <a:pt x="1084842" y="797518"/>
                </a:lnTo>
                <a:lnTo>
                  <a:pt x="1072064" y="824307"/>
                </a:lnTo>
                <a:lnTo>
                  <a:pt x="1057902" y="850392"/>
                </a:lnTo>
                <a:lnTo>
                  <a:pt x="1042393" y="875699"/>
                </a:lnTo>
                <a:lnTo>
                  <a:pt x="1025582" y="900159"/>
                </a:lnTo>
                <a:lnTo>
                  <a:pt x="1007513" y="923707"/>
                </a:lnTo>
                <a:lnTo>
                  <a:pt x="988237" y="946276"/>
                </a:lnTo>
                <a:lnTo>
                  <a:pt x="967806" y="967806"/>
                </a:lnTo>
                <a:lnTo>
                  <a:pt x="946276" y="988237"/>
                </a:lnTo>
                <a:lnTo>
                  <a:pt x="923707" y="1007513"/>
                </a:lnTo>
                <a:lnTo>
                  <a:pt x="900159" y="1025582"/>
                </a:lnTo>
                <a:lnTo>
                  <a:pt x="875699" y="1042393"/>
                </a:lnTo>
                <a:lnTo>
                  <a:pt x="850392" y="1057902"/>
                </a:lnTo>
                <a:lnTo>
                  <a:pt x="824307" y="1072064"/>
                </a:lnTo>
                <a:lnTo>
                  <a:pt x="797518" y="1084842"/>
                </a:lnTo>
                <a:lnTo>
                  <a:pt x="770096" y="1096200"/>
                </a:lnTo>
                <a:lnTo>
                  <a:pt x="742118" y="1106108"/>
                </a:lnTo>
                <a:lnTo>
                  <a:pt x="713659" y="1114538"/>
                </a:lnTo>
                <a:lnTo>
                  <a:pt x="684798" y="1121467"/>
                </a:lnTo>
                <a:lnTo>
                  <a:pt x="655615" y="1126876"/>
                </a:lnTo>
                <a:lnTo>
                  <a:pt x="626188" y="1130750"/>
                </a:lnTo>
                <a:lnTo>
                  <a:pt x="596598" y="1133079"/>
                </a:lnTo>
                <a:lnTo>
                  <a:pt x="566928" y="1133856"/>
                </a:lnTo>
                <a:lnTo>
                  <a:pt x="537257" y="1133079"/>
                </a:lnTo>
                <a:lnTo>
                  <a:pt x="507667" y="1130750"/>
                </a:lnTo>
                <a:lnTo>
                  <a:pt x="478240" y="1126876"/>
                </a:lnTo>
                <a:lnTo>
                  <a:pt x="449057" y="1121467"/>
                </a:lnTo>
                <a:lnTo>
                  <a:pt x="420196" y="1114538"/>
                </a:lnTo>
                <a:lnTo>
                  <a:pt x="391737" y="1106108"/>
                </a:lnTo>
                <a:lnTo>
                  <a:pt x="363759" y="1096200"/>
                </a:lnTo>
                <a:lnTo>
                  <a:pt x="336337" y="1084842"/>
                </a:lnTo>
                <a:lnTo>
                  <a:pt x="309548" y="1072064"/>
                </a:lnTo>
                <a:lnTo>
                  <a:pt x="283463" y="1057902"/>
                </a:lnTo>
                <a:lnTo>
                  <a:pt x="258156" y="1042393"/>
                </a:lnTo>
                <a:lnTo>
                  <a:pt x="233696" y="1025582"/>
                </a:lnTo>
                <a:lnTo>
                  <a:pt x="210148" y="1007513"/>
                </a:lnTo>
                <a:lnTo>
                  <a:pt x="187579" y="988237"/>
                </a:lnTo>
                <a:lnTo>
                  <a:pt x="166049" y="967806"/>
                </a:lnTo>
                <a:lnTo>
                  <a:pt x="145618" y="946276"/>
                </a:lnTo>
                <a:lnTo>
                  <a:pt x="126342" y="923707"/>
                </a:lnTo>
                <a:lnTo>
                  <a:pt x="108273" y="900159"/>
                </a:lnTo>
                <a:lnTo>
                  <a:pt x="91462" y="875699"/>
                </a:lnTo>
                <a:lnTo>
                  <a:pt x="75953" y="850392"/>
                </a:lnTo>
                <a:lnTo>
                  <a:pt x="61791" y="824307"/>
                </a:lnTo>
                <a:lnTo>
                  <a:pt x="49013" y="797518"/>
                </a:lnTo>
                <a:lnTo>
                  <a:pt x="37655" y="770096"/>
                </a:lnTo>
                <a:lnTo>
                  <a:pt x="27747" y="742118"/>
                </a:lnTo>
                <a:lnTo>
                  <a:pt x="19317" y="713659"/>
                </a:lnTo>
                <a:lnTo>
                  <a:pt x="12388" y="684798"/>
                </a:lnTo>
                <a:lnTo>
                  <a:pt x="6979" y="655615"/>
                </a:lnTo>
                <a:lnTo>
                  <a:pt x="3105" y="626188"/>
                </a:lnTo>
                <a:lnTo>
                  <a:pt x="776" y="596598"/>
                </a:lnTo>
                <a:lnTo>
                  <a:pt x="0" y="566928"/>
                </a:lnTo>
                <a:lnTo>
                  <a:pt x="776" y="537257"/>
                </a:lnTo>
                <a:lnTo>
                  <a:pt x="3105" y="507667"/>
                </a:lnTo>
                <a:lnTo>
                  <a:pt x="6979" y="478240"/>
                </a:lnTo>
                <a:lnTo>
                  <a:pt x="12388" y="449057"/>
                </a:lnTo>
                <a:lnTo>
                  <a:pt x="19317" y="420196"/>
                </a:lnTo>
                <a:lnTo>
                  <a:pt x="27747" y="391737"/>
                </a:lnTo>
                <a:lnTo>
                  <a:pt x="37655" y="363759"/>
                </a:lnTo>
                <a:lnTo>
                  <a:pt x="49013" y="336337"/>
                </a:lnTo>
                <a:lnTo>
                  <a:pt x="61791" y="309548"/>
                </a:lnTo>
                <a:lnTo>
                  <a:pt x="75953" y="283464"/>
                </a:lnTo>
                <a:lnTo>
                  <a:pt x="91462" y="258156"/>
                </a:lnTo>
                <a:lnTo>
                  <a:pt x="108273" y="233696"/>
                </a:lnTo>
                <a:lnTo>
                  <a:pt x="126342" y="210148"/>
                </a:lnTo>
                <a:lnTo>
                  <a:pt x="145618" y="187579"/>
                </a:lnTo>
                <a:lnTo>
                  <a:pt x="166049" y="166049"/>
                </a:lnTo>
                <a:lnTo>
                  <a:pt x="187579" y="145618"/>
                </a:lnTo>
                <a:lnTo>
                  <a:pt x="210148" y="126342"/>
                </a:lnTo>
                <a:lnTo>
                  <a:pt x="233696" y="108273"/>
                </a:lnTo>
                <a:lnTo>
                  <a:pt x="258156" y="91462"/>
                </a:lnTo>
                <a:lnTo>
                  <a:pt x="283463" y="75953"/>
                </a:lnTo>
                <a:lnTo>
                  <a:pt x="309548" y="61791"/>
                </a:lnTo>
                <a:lnTo>
                  <a:pt x="336337" y="49013"/>
                </a:lnTo>
                <a:lnTo>
                  <a:pt x="363759" y="37655"/>
                </a:lnTo>
                <a:lnTo>
                  <a:pt x="391737" y="27747"/>
                </a:lnTo>
                <a:lnTo>
                  <a:pt x="420196" y="19317"/>
                </a:lnTo>
                <a:lnTo>
                  <a:pt x="449057" y="12388"/>
                </a:lnTo>
                <a:lnTo>
                  <a:pt x="478240" y="6979"/>
                </a:lnTo>
                <a:lnTo>
                  <a:pt x="507667" y="3105"/>
                </a:lnTo>
                <a:lnTo>
                  <a:pt x="537257" y="776"/>
                </a:lnTo>
                <a:lnTo>
                  <a:pt x="566928" y="0"/>
                </a:lnTo>
                <a:lnTo>
                  <a:pt x="566928" y="155448"/>
                </a:lnTo>
                <a:lnTo>
                  <a:pt x="545392" y="156011"/>
                </a:lnTo>
                <a:lnTo>
                  <a:pt x="523916" y="157702"/>
                </a:lnTo>
                <a:lnTo>
                  <a:pt x="502558" y="160514"/>
                </a:lnTo>
                <a:lnTo>
                  <a:pt x="481376" y="164439"/>
                </a:lnTo>
                <a:lnTo>
                  <a:pt x="460429" y="169468"/>
                </a:lnTo>
                <a:lnTo>
                  <a:pt x="439773" y="175587"/>
                </a:lnTo>
                <a:lnTo>
                  <a:pt x="419466" y="182778"/>
                </a:lnTo>
                <a:lnTo>
                  <a:pt x="399564" y="191022"/>
                </a:lnTo>
                <a:lnTo>
                  <a:pt x="380119" y="200296"/>
                </a:lnTo>
                <a:lnTo>
                  <a:pt x="361188" y="210575"/>
                </a:lnTo>
                <a:lnTo>
                  <a:pt x="342819" y="221831"/>
                </a:lnTo>
                <a:lnTo>
                  <a:pt x="325066" y="234033"/>
                </a:lnTo>
                <a:lnTo>
                  <a:pt x="307975" y="247147"/>
                </a:lnTo>
                <a:lnTo>
                  <a:pt x="291594" y="261138"/>
                </a:lnTo>
                <a:lnTo>
                  <a:pt x="275967" y="275967"/>
                </a:lnTo>
                <a:lnTo>
                  <a:pt x="261138" y="291594"/>
                </a:lnTo>
                <a:lnTo>
                  <a:pt x="247147" y="307975"/>
                </a:lnTo>
                <a:lnTo>
                  <a:pt x="234033" y="325066"/>
                </a:lnTo>
                <a:lnTo>
                  <a:pt x="221831" y="342819"/>
                </a:lnTo>
                <a:lnTo>
                  <a:pt x="210575" y="361188"/>
                </a:lnTo>
                <a:lnTo>
                  <a:pt x="200296" y="380119"/>
                </a:lnTo>
                <a:lnTo>
                  <a:pt x="191022" y="399564"/>
                </a:lnTo>
                <a:lnTo>
                  <a:pt x="182778" y="419466"/>
                </a:lnTo>
                <a:lnTo>
                  <a:pt x="175587" y="439773"/>
                </a:lnTo>
                <a:lnTo>
                  <a:pt x="169468" y="460429"/>
                </a:lnTo>
                <a:lnTo>
                  <a:pt x="164439" y="481376"/>
                </a:lnTo>
                <a:lnTo>
                  <a:pt x="160514" y="502558"/>
                </a:lnTo>
                <a:lnTo>
                  <a:pt x="157702" y="523916"/>
                </a:lnTo>
                <a:lnTo>
                  <a:pt x="156011" y="545392"/>
                </a:lnTo>
                <a:lnTo>
                  <a:pt x="155448" y="566928"/>
                </a:lnTo>
                <a:lnTo>
                  <a:pt x="156011" y="588463"/>
                </a:lnTo>
                <a:lnTo>
                  <a:pt x="157702" y="609939"/>
                </a:lnTo>
                <a:lnTo>
                  <a:pt x="160514" y="631297"/>
                </a:lnTo>
                <a:lnTo>
                  <a:pt x="164439" y="652479"/>
                </a:lnTo>
                <a:lnTo>
                  <a:pt x="169468" y="673426"/>
                </a:lnTo>
                <a:lnTo>
                  <a:pt x="175587" y="694082"/>
                </a:lnTo>
                <a:lnTo>
                  <a:pt x="182778" y="714389"/>
                </a:lnTo>
                <a:lnTo>
                  <a:pt x="191022" y="734291"/>
                </a:lnTo>
                <a:lnTo>
                  <a:pt x="200296" y="753736"/>
                </a:lnTo>
                <a:lnTo>
                  <a:pt x="210575" y="772668"/>
                </a:lnTo>
                <a:lnTo>
                  <a:pt x="221831" y="791036"/>
                </a:lnTo>
                <a:lnTo>
                  <a:pt x="234033" y="808789"/>
                </a:lnTo>
                <a:lnTo>
                  <a:pt x="247147" y="825880"/>
                </a:lnTo>
                <a:lnTo>
                  <a:pt x="261138" y="842261"/>
                </a:lnTo>
                <a:lnTo>
                  <a:pt x="275967" y="857888"/>
                </a:lnTo>
                <a:lnTo>
                  <a:pt x="291594" y="872717"/>
                </a:lnTo>
                <a:lnTo>
                  <a:pt x="307975" y="886708"/>
                </a:lnTo>
                <a:lnTo>
                  <a:pt x="325066" y="899822"/>
                </a:lnTo>
                <a:lnTo>
                  <a:pt x="342819" y="912024"/>
                </a:lnTo>
                <a:lnTo>
                  <a:pt x="361188" y="923280"/>
                </a:lnTo>
                <a:lnTo>
                  <a:pt x="380119" y="933559"/>
                </a:lnTo>
                <a:lnTo>
                  <a:pt x="399564" y="942833"/>
                </a:lnTo>
                <a:lnTo>
                  <a:pt x="419466" y="951077"/>
                </a:lnTo>
                <a:lnTo>
                  <a:pt x="439773" y="958268"/>
                </a:lnTo>
                <a:lnTo>
                  <a:pt x="460429" y="964387"/>
                </a:lnTo>
                <a:lnTo>
                  <a:pt x="481376" y="969416"/>
                </a:lnTo>
                <a:lnTo>
                  <a:pt x="502558" y="973341"/>
                </a:lnTo>
                <a:lnTo>
                  <a:pt x="523916" y="976153"/>
                </a:lnTo>
                <a:lnTo>
                  <a:pt x="545392" y="977844"/>
                </a:lnTo>
                <a:lnTo>
                  <a:pt x="566928" y="978408"/>
                </a:lnTo>
                <a:lnTo>
                  <a:pt x="588463" y="977844"/>
                </a:lnTo>
                <a:lnTo>
                  <a:pt x="609939" y="976153"/>
                </a:lnTo>
                <a:lnTo>
                  <a:pt x="631297" y="973341"/>
                </a:lnTo>
                <a:lnTo>
                  <a:pt x="652479" y="969416"/>
                </a:lnTo>
                <a:lnTo>
                  <a:pt x="673426" y="964387"/>
                </a:lnTo>
                <a:lnTo>
                  <a:pt x="694082" y="958268"/>
                </a:lnTo>
                <a:lnTo>
                  <a:pt x="714389" y="951077"/>
                </a:lnTo>
                <a:lnTo>
                  <a:pt x="734291" y="942833"/>
                </a:lnTo>
                <a:lnTo>
                  <a:pt x="753736" y="933559"/>
                </a:lnTo>
                <a:lnTo>
                  <a:pt x="772667" y="923280"/>
                </a:lnTo>
                <a:lnTo>
                  <a:pt x="791036" y="912024"/>
                </a:lnTo>
                <a:lnTo>
                  <a:pt x="808789" y="899822"/>
                </a:lnTo>
                <a:lnTo>
                  <a:pt x="825880" y="886708"/>
                </a:lnTo>
                <a:lnTo>
                  <a:pt x="842261" y="872717"/>
                </a:lnTo>
                <a:lnTo>
                  <a:pt x="857888" y="857888"/>
                </a:lnTo>
                <a:lnTo>
                  <a:pt x="872717" y="842261"/>
                </a:lnTo>
                <a:lnTo>
                  <a:pt x="886708" y="825880"/>
                </a:lnTo>
                <a:lnTo>
                  <a:pt x="899822" y="808789"/>
                </a:lnTo>
                <a:lnTo>
                  <a:pt x="912024" y="791036"/>
                </a:lnTo>
                <a:lnTo>
                  <a:pt x="923280" y="772668"/>
                </a:lnTo>
                <a:lnTo>
                  <a:pt x="933559" y="753736"/>
                </a:lnTo>
                <a:lnTo>
                  <a:pt x="942833" y="734291"/>
                </a:lnTo>
                <a:lnTo>
                  <a:pt x="951077" y="714389"/>
                </a:lnTo>
                <a:lnTo>
                  <a:pt x="958268" y="694082"/>
                </a:lnTo>
                <a:lnTo>
                  <a:pt x="964387" y="673426"/>
                </a:lnTo>
                <a:lnTo>
                  <a:pt x="969416" y="652479"/>
                </a:lnTo>
                <a:lnTo>
                  <a:pt x="973341" y="631297"/>
                </a:lnTo>
                <a:lnTo>
                  <a:pt x="976153" y="609939"/>
                </a:lnTo>
                <a:lnTo>
                  <a:pt x="977844" y="588463"/>
                </a:lnTo>
                <a:lnTo>
                  <a:pt x="978407" y="566928"/>
                </a:lnTo>
                <a:lnTo>
                  <a:pt x="977844" y="545392"/>
                </a:lnTo>
                <a:lnTo>
                  <a:pt x="976153" y="523916"/>
                </a:lnTo>
                <a:lnTo>
                  <a:pt x="973341" y="502558"/>
                </a:lnTo>
                <a:lnTo>
                  <a:pt x="969416" y="481376"/>
                </a:lnTo>
                <a:lnTo>
                  <a:pt x="964387" y="460429"/>
                </a:lnTo>
                <a:lnTo>
                  <a:pt x="958268" y="439773"/>
                </a:lnTo>
                <a:lnTo>
                  <a:pt x="951077" y="419466"/>
                </a:lnTo>
                <a:lnTo>
                  <a:pt x="942833" y="399564"/>
                </a:lnTo>
                <a:lnTo>
                  <a:pt x="933559" y="380119"/>
                </a:lnTo>
                <a:lnTo>
                  <a:pt x="923280" y="361188"/>
                </a:lnTo>
                <a:lnTo>
                  <a:pt x="912024" y="342819"/>
                </a:lnTo>
                <a:lnTo>
                  <a:pt x="899822" y="325066"/>
                </a:lnTo>
                <a:lnTo>
                  <a:pt x="886708" y="307975"/>
                </a:lnTo>
                <a:lnTo>
                  <a:pt x="872717" y="291594"/>
                </a:lnTo>
                <a:lnTo>
                  <a:pt x="857888" y="275967"/>
                </a:lnTo>
                <a:lnTo>
                  <a:pt x="842261" y="261138"/>
                </a:lnTo>
                <a:lnTo>
                  <a:pt x="825880" y="247147"/>
                </a:lnTo>
                <a:lnTo>
                  <a:pt x="808789" y="234033"/>
                </a:lnTo>
                <a:lnTo>
                  <a:pt x="791036" y="221831"/>
                </a:lnTo>
                <a:lnTo>
                  <a:pt x="772667" y="210575"/>
                </a:lnTo>
                <a:lnTo>
                  <a:pt x="753736" y="200296"/>
                </a:lnTo>
                <a:lnTo>
                  <a:pt x="734291" y="191022"/>
                </a:lnTo>
                <a:lnTo>
                  <a:pt x="714389" y="182778"/>
                </a:lnTo>
                <a:lnTo>
                  <a:pt x="694082" y="175587"/>
                </a:lnTo>
                <a:lnTo>
                  <a:pt x="673426" y="169468"/>
                </a:lnTo>
                <a:lnTo>
                  <a:pt x="652479" y="164439"/>
                </a:lnTo>
                <a:lnTo>
                  <a:pt x="631297" y="160514"/>
                </a:lnTo>
                <a:lnTo>
                  <a:pt x="609939" y="157702"/>
                </a:lnTo>
                <a:lnTo>
                  <a:pt x="588463" y="156011"/>
                </a:lnTo>
                <a:lnTo>
                  <a:pt x="566928" y="155448"/>
                </a:lnTo>
                <a:close/>
              </a:path>
            </a:pathLst>
          </a:custGeom>
          <a:solidFill>
            <a:srgbClr val="E9E9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Freeform 19"/>
          <p:cNvSpPr/>
          <p:nvPr/>
        </p:nvSpPr>
        <p:spPr>
          <a:xfrm>
            <a:off x="8074292" y="3456432"/>
            <a:ext cx="1133686" cy="1133739"/>
          </a:xfrm>
          <a:custGeom>
            <a:avLst/>
            <a:gdLst/>
            <a:ahLst/>
            <a:cxnLst/>
            <a:rect l="l" t="t" r="r" b="b"/>
            <a:pathLst>
              <a:path w="1133686" h="1133739">
                <a:moveTo>
                  <a:pt x="566788" y="0"/>
                </a:moveTo>
                <a:lnTo>
                  <a:pt x="596649" y="787"/>
                </a:lnTo>
                <a:lnTo>
                  <a:pt x="626429" y="3145"/>
                </a:lnTo>
                <a:lnTo>
                  <a:pt x="656042" y="7069"/>
                </a:lnTo>
                <a:lnTo>
                  <a:pt x="685408" y="12548"/>
                </a:lnTo>
                <a:lnTo>
                  <a:pt x="714444" y="19566"/>
                </a:lnTo>
                <a:lnTo>
                  <a:pt x="743070" y="28103"/>
                </a:lnTo>
                <a:lnTo>
                  <a:pt x="771207" y="38137"/>
                </a:lnTo>
                <a:lnTo>
                  <a:pt x="798777" y="49638"/>
                </a:lnTo>
                <a:lnTo>
                  <a:pt x="825702" y="62576"/>
                </a:lnTo>
                <a:lnTo>
                  <a:pt x="851908" y="76914"/>
                </a:lnTo>
                <a:lnTo>
                  <a:pt x="877323" y="92612"/>
                </a:lnTo>
                <a:lnTo>
                  <a:pt x="901876" y="109628"/>
                </a:lnTo>
                <a:lnTo>
                  <a:pt x="925498" y="127913"/>
                </a:lnTo>
                <a:lnTo>
                  <a:pt x="948125" y="147417"/>
                </a:lnTo>
                <a:lnTo>
                  <a:pt x="969692" y="168085"/>
                </a:lnTo>
                <a:lnTo>
                  <a:pt x="990141" y="189861"/>
                </a:lnTo>
                <a:lnTo>
                  <a:pt x="1009415" y="212684"/>
                </a:lnTo>
                <a:lnTo>
                  <a:pt x="1027460" y="236491"/>
                </a:lnTo>
                <a:lnTo>
                  <a:pt x="1044225" y="261214"/>
                </a:lnTo>
                <a:lnTo>
                  <a:pt x="1059665" y="286787"/>
                </a:lnTo>
                <a:lnTo>
                  <a:pt x="1073737" y="313137"/>
                </a:lnTo>
                <a:lnTo>
                  <a:pt x="1086401" y="340192"/>
                </a:lnTo>
                <a:lnTo>
                  <a:pt x="1097623" y="367877"/>
                </a:lnTo>
                <a:lnTo>
                  <a:pt x="1107371" y="396114"/>
                </a:lnTo>
                <a:lnTo>
                  <a:pt x="1115618" y="424826"/>
                </a:lnTo>
                <a:lnTo>
                  <a:pt x="1122341" y="453932"/>
                </a:lnTo>
                <a:lnTo>
                  <a:pt x="1127521" y="483351"/>
                </a:lnTo>
                <a:lnTo>
                  <a:pt x="1131145" y="513003"/>
                </a:lnTo>
                <a:lnTo>
                  <a:pt x="1133202" y="542804"/>
                </a:lnTo>
                <a:lnTo>
                  <a:pt x="1133686" y="572673"/>
                </a:lnTo>
                <a:lnTo>
                  <a:pt x="1132597" y="602525"/>
                </a:lnTo>
                <a:lnTo>
                  <a:pt x="1129936" y="632279"/>
                </a:lnTo>
                <a:lnTo>
                  <a:pt x="1125712" y="661851"/>
                </a:lnTo>
                <a:lnTo>
                  <a:pt x="1119936" y="691160"/>
                </a:lnTo>
                <a:lnTo>
                  <a:pt x="1112625" y="720123"/>
                </a:lnTo>
                <a:lnTo>
                  <a:pt x="1103798" y="748662"/>
                </a:lnTo>
                <a:lnTo>
                  <a:pt x="1093480" y="776696"/>
                </a:lnTo>
                <a:lnTo>
                  <a:pt x="1081699" y="804147"/>
                </a:lnTo>
                <a:lnTo>
                  <a:pt x="1068489" y="830940"/>
                </a:lnTo>
                <a:lnTo>
                  <a:pt x="1053887" y="857000"/>
                </a:lnTo>
                <a:lnTo>
                  <a:pt x="1037931" y="882254"/>
                </a:lnTo>
                <a:lnTo>
                  <a:pt x="1020668" y="906633"/>
                </a:lnTo>
                <a:lnTo>
                  <a:pt x="1002145" y="930069"/>
                </a:lnTo>
                <a:lnTo>
                  <a:pt x="982412" y="952496"/>
                </a:lnTo>
                <a:lnTo>
                  <a:pt x="961526" y="973853"/>
                </a:lnTo>
                <a:lnTo>
                  <a:pt x="939544" y="994081"/>
                </a:lnTo>
                <a:lnTo>
                  <a:pt x="916527" y="1013122"/>
                </a:lnTo>
                <a:lnTo>
                  <a:pt x="892539" y="1030925"/>
                </a:lnTo>
                <a:lnTo>
                  <a:pt x="867647" y="1047439"/>
                </a:lnTo>
                <a:lnTo>
                  <a:pt x="841919" y="1062619"/>
                </a:lnTo>
                <a:lnTo>
                  <a:pt x="815427" y="1076423"/>
                </a:lnTo>
                <a:lnTo>
                  <a:pt x="788245" y="1088812"/>
                </a:lnTo>
                <a:lnTo>
                  <a:pt x="760448" y="1099753"/>
                </a:lnTo>
                <a:lnTo>
                  <a:pt x="732114" y="1109214"/>
                </a:lnTo>
                <a:lnTo>
                  <a:pt x="703320" y="1117169"/>
                </a:lnTo>
                <a:lnTo>
                  <a:pt x="674148" y="1123597"/>
                </a:lnTo>
                <a:lnTo>
                  <a:pt x="644677" y="1128479"/>
                </a:lnTo>
                <a:lnTo>
                  <a:pt x="614990" y="1131803"/>
                </a:lnTo>
                <a:lnTo>
                  <a:pt x="585169" y="1133557"/>
                </a:lnTo>
                <a:lnTo>
                  <a:pt x="555298" y="1133739"/>
                </a:lnTo>
                <a:lnTo>
                  <a:pt x="525458" y="1132347"/>
                </a:lnTo>
                <a:lnTo>
                  <a:pt x="495733" y="1129385"/>
                </a:lnTo>
                <a:lnTo>
                  <a:pt x="466205" y="1124862"/>
                </a:lnTo>
                <a:lnTo>
                  <a:pt x="436956" y="1118789"/>
                </a:lnTo>
                <a:lnTo>
                  <a:pt x="408068" y="1111184"/>
                </a:lnTo>
                <a:lnTo>
                  <a:pt x="379621" y="1102068"/>
                </a:lnTo>
                <a:lnTo>
                  <a:pt x="351693" y="1091467"/>
                </a:lnTo>
                <a:lnTo>
                  <a:pt x="324362" y="1079409"/>
                </a:lnTo>
                <a:lnTo>
                  <a:pt x="297705" y="1065928"/>
                </a:lnTo>
                <a:lnTo>
                  <a:pt x="271794" y="1051062"/>
                </a:lnTo>
                <a:lnTo>
                  <a:pt x="246703" y="1034852"/>
                </a:lnTo>
                <a:lnTo>
                  <a:pt x="222500" y="1017342"/>
                </a:lnTo>
                <a:lnTo>
                  <a:pt x="199253" y="998582"/>
                </a:lnTo>
                <a:lnTo>
                  <a:pt x="177027" y="978624"/>
                </a:lnTo>
                <a:lnTo>
                  <a:pt x="155882" y="957522"/>
                </a:lnTo>
                <a:lnTo>
                  <a:pt x="135879" y="935336"/>
                </a:lnTo>
                <a:lnTo>
                  <a:pt x="117072" y="912127"/>
                </a:lnTo>
                <a:lnTo>
                  <a:pt x="99513" y="887960"/>
                </a:lnTo>
                <a:lnTo>
                  <a:pt x="83252" y="862902"/>
                </a:lnTo>
                <a:lnTo>
                  <a:pt x="68333" y="837021"/>
                </a:lnTo>
                <a:lnTo>
                  <a:pt x="54798" y="810391"/>
                </a:lnTo>
                <a:lnTo>
                  <a:pt x="42685" y="783085"/>
                </a:lnTo>
                <a:lnTo>
                  <a:pt x="32027" y="755179"/>
                </a:lnTo>
                <a:lnTo>
                  <a:pt x="22854" y="726750"/>
                </a:lnTo>
                <a:lnTo>
                  <a:pt x="15190" y="697877"/>
                </a:lnTo>
                <a:lnTo>
                  <a:pt x="9058" y="668641"/>
                </a:lnTo>
                <a:lnTo>
                  <a:pt x="4475" y="639122"/>
                </a:lnTo>
                <a:lnTo>
                  <a:pt x="1453" y="609403"/>
                </a:lnTo>
                <a:lnTo>
                  <a:pt x="0" y="579566"/>
                </a:lnTo>
                <a:lnTo>
                  <a:pt x="121" y="549694"/>
                </a:lnTo>
                <a:lnTo>
                  <a:pt x="1816" y="519870"/>
                </a:lnTo>
                <a:lnTo>
                  <a:pt x="5079" y="490176"/>
                </a:lnTo>
                <a:lnTo>
                  <a:pt x="9901" y="460696"/>
                </a:lnTo>
                <a:lnTo>
                  <a:pt x="162596" y="489824"/>
                </a:lnTo>
                <a:lnTo>
                  <a:pt x="159096" y="511221"/>
                </a:lnTo>
                <a:lnTo>
                  <a:pt x="156727" y="532773"/>
                </a:lnTo>
                <a:lnTo>
                  <a:pt x="155498" y="554419"/>
                </a:lnTo>
                <a:lnTo>
                  <a:pt x="155410" y="576101"/>
                </a:lnTo>
                <a:lnTo>
                  <a:pt x="156464" y="597757"/>
                </a:lnTo>
                <a:lnTo>
                  <a:pt x="158658" y="619327"/>
                </a:lnTo>
                <a:lnTo>
                  <a:pt x="161984" y="640752"/>
                </a:lnTo>
                <a:lnTo>
                  <a:pt x="166435" y="661972"/>
                </a:lnTo>
                <a:lnTo>
                  <a:pt x="171997" y="682928"/>
                </a:lnTo>
                <a:lnTo>
                  <a:pt x="178655" y="703561"/>
                </a:lnTo>
                <a:lnTo>
                  <a:pt x="186391" y="723816"/>
                </a:lnTo>
                <a:lnTo>
                  <a:pt x="195183" y="743635"/>
                </a:lnTo>
                <a:lnTo>
                  <a:pt x="205006" y="762963"/>
                </a:lnTo>
                <a:lnTo>
                  <a:pt x="215834" y="781747"/>
                </a:lnTo>
                <a:lnTo>
                  <a:pt x="227637" y="799935"/>
                </a:lnTo>
                <a:lnTo>
                  <a:pt x="240381" y="817476"/>
                </a:lnTo>
                <a:lnTo>
                  <a:pt x="254031" y="834321"/>
                </a:lnTo>
                <a:lnTo>
                  <a:pt x="268550" y="850424"/>
                </a:lnTo>
                <a:lnTo>
                  <a:pt x="283896" y="865739"/>
                </a:lnTo>
                <a:lnTo>
                  <a:pt x="300029" y="880225"/>
                </a:lnTo>
                <a:lnTo>
                  <a:pt x="316901" y="893841"/>
                </a:lnTo>
                <a:lnTo>
                  <a:pt x="334468" y="906550"/>
                </a:lnTo>
                <a:lnTo>
                  <a:pt x="352679" y="918315"/>
                </a:lnTo>
                <a:lnTo>
                  <a:pt x="371485" y="929105"/>
                </a:lnTo>
                <a:lnTo>
                  <a:pt x="390834" y="938890"/>
                </a:lnTo>
                <a:lnTo>
                  <a:pt x="410670" y="947642"/>
                </a:lnTo>
                <a:lnTo>
                  <a:pt x="430941" y="955336"/>
                </a:lnTo>
                <a:lnTo>
                  <a:pt x="451588" y="961953"/>
                </a:lnTo>
                <a:lnTo>
                  <a:pt x="472555" y="967472"/>
                </a:lnTo>
                <a:lnTo>
                  <a:pt x="493784" y="971880"/>
                </a:lnTo>
                <a:lnTo>
                  <a:pt x="515215" y="975163"/>
                </a:lnTo>
                <a:lnTo>
                  <a:pt x="536790" y="977313"/>
                </a:lnTo>
                <a:lnTo>
                  <a:pt x="558448" y="978323"/>
                </a:lnTo>
                <a:lnTo>
                  <a:pt x="580129" y="978191"/>
                </a:lnTo>
                <a:lnTo>
                  <a:pt x="601773" y="976917"/>
                </a:lnTo>
                <a:lnTo>
                  <a:pt x="623320" y="974506"/>
                </a:lnTo>
                <a:lnTo>
                  <a:pt x="644710" y="970962"/>
                </a:lnTo>
                <a:lnTo>
                  <a:pt x="665884" y="966297"/>
                </a:lnTo>
                <a:lnTo>
                  <a:pt x="686782" y="960522"/>
                </a:lnTo>
                <a:lnTo>
                  <a:pt x="707348" y="953656"/>
                </a:lnTo>
                <a:lnTo>
                  <a:pt x="727523" y="945715"/>
                </a:lnTo>
                <a:lnTo>
                  <a:pt x="747252" y="936723"/>
                </a:lnTo>
                <a:lnTo>
                  <a:pt x="766480" y="926704"/>
                </a:lnTo>
                <a:lnTo>
                  <a:pt x="785153" y="915686"/>
                </a:lnTo>
                <a:lnTo>
                  <a:pt x="803220" y="903700"/>
                </a:lnTo>
                <a:lnTo>
                  <a:pt x="820631" y="890778"/>
                </a:lnTo>
                <a:lnTo>
                  <a:pt x="837337" y="876958"/>
                </a:lnTo>
                <a:lnTo>
                  <a:pt x="853291" y="862277"/>
                </a:lnTo>
                <a:lnTo>
                  <a:pt x="868451" y="846776"/>
                </a:lnTo>
                <a:lnTo>
                  <a:pt x="882772" y="830498"/>
                </a:lnTo>
                <a:lnTo>
                  <a:pt x="896217" y="813488"/>
                </a:lnTo>
                <a:lnTo>
                  <a:pt x="908747" y="795794"/>
                </a:lnTo>
                <a:lnTo>
                  <a:pt x="920327" y="777464"/>
                </a:lnTo>
                <a:lnTo>
                  <a:pt x="930926" y="758549"/>
                </a:lnTo>
                <a:lnTo>
                  <a:pt x="940514" y="739103"/>
                </a:lnTo>
                <a:lnTo>
                  <a:pt x="949064" y="719179"/>
                </a:lnTo>
                <a:lnTo>
                  <a:pt x="956553" y="698831"/>
                </a:lnTo>
                <a:lnTo>
                  <a:pt x="962960" y="678118"/>
                </a:lnTo>
                <a:lnTo>
                  <a:pt x="968267" y="657096"/>
                </a:lnTo>
                <a:lnTo>
                  <a:pt x="972459" y="635824"/>
                </a:lnTo>
                <a:lnTo>
                  <a:pt x="975525" y="614360"/>
                </a:lnTo>
                <a:lnTo>
                  <a:pt x="977456" y="592765"/>
                </a:lnTo>
                <a:lnTo>
                  <a:pt x="978246" y="571097"/>
                </a:lnTo>
                <a:lnTo>
                  <a:pt x="977895" y="549419"/>
                </a:lnTo>
                <a:lnTo>
                  <a:pt x="976402" y="527789"/>
                </a:lnTo>
                <a:lnTo>
                  <a:pt x="973772" y="506267"/>
                </a:lnTo>
                <a:lnTo>
                  <a:pt x="970012" y="484914"/>
                </a:lnTo>
                <a:lnTo>
                  <a:pt x="965132" y="463789"/>
                </a:lnTo>
                <a:lnTo>
                  <a:pt x="959146" y="442950"/>
                </a:lnTo>
                <a:lnTo>
                  <a:pt x="952071" y="422455"/>
                </a:lnTo>
                <a:lnTo>
                  <a:pt x="943927" y="402362"/>
                </a:lnTo>
                <a:lnTo>
                  <a:pt x="934735" y="382725"/>
                </a:lnTo>
                <a:lnTo>
                  <a:pt x="924521" y="363600"/>
                </a:lnTo>
                <a:lnTo>
                  <a:pt x="913315" y="345039"/>
                </a:lnTo>
                <a:lnTo>
                  <a:pt x="901146" y="327094"/>
                </a:lnTo>
                <a:lnTo>
                  <a:pt x="888049" y="309815"/>
                </a:lnTo>
                <a:lnTo>
                  <a:pt x="874060" y="293250"/>
                </a:lnTo>
                <a:lnTo>
                  <a:pt x="859218" y="277445"/>
                </a:lnTo>
                <a:lnTo>
                  <a:pt x="843564" y="262444"/>
                </a:lnTo>
                <a:lnTo>
                  <a:pt x="827142" y="248288"/>
                </a:lnTo>
                <a:lnTo>
                  <a:pt x="809997" y="235016"/>
                </a:lnTo>
                <a:lnTo>
                  <a:pt x="792176" y="222666"/>
                </a:lnTo>
                <a:lnTo>
                  <a:pt x="773730" y="211272"/>
                </a:lnTo>
                <a:lnTo>
                  <a:pt x="754709" y="200866"/>
                </a:lnTo>
                <a:lnTo>
                  <a:pt x="735167" y="191475"/>
                </a:lnTo>
                <a:lnTo>
                  <a:pt x="715157" y="183128"/>
                </a:lnTo>
                <a:lnTo>
                  <a:pt x="694735" y="175845"/>
                </a:lnTo>
                <a:lnTo>
                  <a:pt x="673958" y="169649"/>
                </a:lnTo>
                <a:lnTo>
                  <a:pt x="652883" y="164555"/>
                </a:lnTo>
                <a:lnTo>
                  <a:pt x="631569" y="160579"/>
                </a:lnTo>
                <a:lnTo>
                  <a:pt x="610075" y="157731"/>
                </a:lnTo>
                <a:lnTo>
                  <a:pt x="588462" y="156019"/>
                </a:lnTo>
                <a:lnTo>
                  <a:pt x="566788" y="155448"/>
                </a:lnTo>
                <a:close/>
              </a:path>
            </a:pathLst>
          </a:custGeom>
          <a:solidFill>
            <a:srgbClr val="F55F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074152" y="3840480"/>
            <a:ext cx="1133856" cy="365760"/>
          </a:xfrm>
          <a:prstGeom prst="rect">
            <a:avLst/>
          </a:prstGeom>
          <a:noFill/>
        </p:spPr>
        <p:txBody>
          <a:bodyPr wrap="square" anchor="ctr" lIns="0" rIns="0" tIns="0" bIns="0">
            <a:spAutoFit/>
          </a:bodyPr>
          <a:lstStyle/>
          <a:p>
            <a:pPr algn="ctr">
              <a:spcAft>
                <a:spcPts val="0"/>
              </a:spcAft>
            </a:pPr>
            <a:r>
              <a:rPr sz="1300" b="1">
                <a:solidFill>
                  <a:srgbClr val="0A263F"/>
                </a:solidFill>
                <a:latin typeface="Calibri"/>
              </a:rPr>
              <a:t>score</a:t>
            </a:r>
          </a:p>
        </p:txBody>
      </p:sp>
      <p:sp>
        <p:nvSpPr>
          <p:cNvPr id="22" name="TextBox 21"/>
          <p:cNvSpPr txBox="1"/>
          <p:nvPr/>
        </p:nvSpPr>
        <p:spPr>
          <a:xfrm>
            <a:off x="9509760" y="3502152"/>
            <a:ext cx="731520" cy="274320"/>
          </a:xfrm>
          <a:prstGeom prst="rect">
            <a:avLst/>
          </a:prstGeom>
          <a:noFill/>
        </p:spPr>
        <p:txBody>
          <a:bodyPr wrap="square" anchor="t" lIns="0" rIns="0" tIns="0" bIns="0">
            <a:spAutoFit/>
          </a:bodyPr>
          <a:lstStyle/>
          <a:p>
            <a:pPr algn="l">
              <a:spcAft>
                <a:spcPts val="600"/>
              </a:spcAft>
            </a:pPr>
            <a:r>
              <a:rPr sz="1100" b="0">
                <a:solidFill>
                  <a:srgbClr val="626268"/>
                </a:solidFill>
                <a:latin typeface="Calibri"/>
              </a:rPr>
              <a:t>Fixed</a:t>
            </a:r>
          </a:p>
        </p:txBody>
      </p:sp>
      <p:sp>
        <p:nvSpPr>
          <p:cNvPr id="23" name="Rounded Rectangle 22"/>
          <p:cNvSpPr/>
          <p:nvPr/>
        </p:nvSpPr>
        <p:spPr>
          <a:xfrm>
            <a:off x="10195560" y="3557016"/>
            <a:ext cx="1097280" cy="128016"/>
          </a:xfrm>
          <a:prstGeom prst="roundRect">
            <a:avLst>
              <a:gd name="adj" fmla="val 50000"/>
            </a:avLst>
          </a:prstGeom>
          <a:solidFill>
            <a:srgbClr val="E9E9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10195560" y="3557016"/>
            <a:ext cx="1042415" cy="128016"/>
          </a:xfrm>
          <a:prstGeom prst="roundRect">
            <a:avLst>
              <a:gd name="adj" fmla="val 50000"/>
            </a:avLst>
          </a:prstGeom>
          <a:solidFill>
            <a:srgbClr val="1717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509760" y="3913632"/>
            <a:ext cx="731520" cy="274320"/>
          </a:xfrm>
          <a:prstGeom prst="rect">
            <a:avLst/>
          </a:prstGeom>
          <a:noFill/>
        </p:spPr>
        <p:txBody>
          <a:bodyPr wrap="square" anchor="t" lIns="0" rIns="0" tIns="0" bIns="0">
            <a:spAutoFit/>
          </a:bodyPr>
          <a:lstStyle/>
          <a:p>
            <a:pPr algn="l">
              <a:spcAft>
                <a:spcPts val="600"/>
              </a:spcAft>
            </a:pPr>
            <a:r>
              <a:rPr sz="1100" b="0">
                <a:solidFill>
                  <a:srgbClr val="626268"/>
                </a:solidFill>
                <a:latin typeface="Calibri"/>
              </a:rPr>
              <a:t>New</a:t>
            </a:r>
          </a:p>
        </p:txBody>
      </p:sp>
      <p:sp>
        <p:nvSpPr>
          <p:cNvPr id="26" name="Rounded Rectangle 25"/>
          <p:cNvSpPr/>
          <p:nvPr/>
        </p:nvSpPr>
        <p:spPr>
          <a:xfrm>
            <a:off x="10195560" y="3968496"/>
            <a:ext cx="1097280" cy="128016"/>
          </a:xfrm>
          <a:prstGeom prst="roundRect">
            <a:avLst>
              <a:gd name="adj" fmla="val 50000"/>
            </a:avLst>
          </a:prstGeom>
          <a:solidFill>
            <a:srgbClr val="E9E9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10195560" y="3968496"/>
            <a:ext cx="548640" cy="128016"/>
          </a:xfrm>
          <a:prstGeom prst="roundRect">
            <a:avLst>
              <a:gd name="adj" fmla="val 50000"/>
            </a:avLst>
          </a:prstGeom>
          <a:solidFill>
            <a:srgbClr val="F55F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9509760" y="4325112"/>
            <a:ext cx="731520" cy="274320"/>
          </a:xfrm>
          <a:prstGeom prst="rect">
            <a:avLst/>
          </a:prstGeom>
          <a:noFill/>
        </p:spPr>
        <p:txBody>
          <a:bodyPr wrap="square" anchor="t" lIns="0" rIns="0" tIns="0" bIns="0">
            <a:spAutoFit/>
          </a:bodyPr>
          <a:lstStyle/>
          <a:p>
            <a:pPr algn="l">
              <a:spcAft>
                <a:spcPts val="600"/>
              </a:spcAft>
            </a:pPr>
            <a:r>
              <a:rPr sz="1100" b="0">
                <a:solidFill>
                  <a:srgbClr val="626268"/>
                </a:solidFill>
                <a:latin typeface="Calibri"/>
              </a:rPr>
              <a:t>Worse</a:t>
            </a:r>
          </a:p>
        </p:txBody>
      </p:sp>
      <p:sp>
        <p:nvSpPr>
          <p:cNvPr id="29" name="Rounded Rectangle 28"/>
          <p:cNvSpPr/>
          <p:nvPr/>
        </p:nvSpPr>
        <p:spPr>
          <a:xfrm>
            <a:off x="10195560" y="4379976"/>
            <a:ext cx="1097280" cy="128016"/>
          </a:xfrm>
          <a:prstGeom prst="roundRect">
            <a:avLst>
              <a:gd name="adj" fmla="val 50000"/>
            </a:avLst>
          </a:prstGeom>
          <a:solidFill>
            <a:srgbClr val="E9E9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10195560" y="4379976"/>
            <a:ext cx="164592" cy="128016"/>
          </a:xfrm>
          <a:prstGeom prst="roundRect">
            <a:avLst>
              <a:gd name="adj" fmla="val 50000"/>
            </a:avLst>
          </a:prstGeom>
          <a:solidFill>
            <a:srgbClr val="6262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7863840" y="4846320"/>
            <a:ext cx="3410712" cy="18288"/>
          </a:xfrm>
          <a:prstGeom prst="rect">
            <a:avLst/>
          </a:prstGeom>
          <a:solidFill>
            <a:srgbClr val="E4E4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7863840" y="4956048"/>
            <a:ext cx="3383280" cy="274320"/>
          </a:xfrm>
          <a:prstGeom prst="rect">
            <a:avLst/>
          </a:prstGeom>
          <a:noFill/>
        </p:spPr>
        <p:txBody>
          <a:bodyPr wrap="square" anchor="t" lIns="0" rIns="0" tIns="0" bIns="0">
            <a:spAutoFit/>
          </a:bodyPr>
          <a:lstStyle/>
          <a:p>
            <a:pPr algn="l">
              <a:spcAft>
                <a:spcPts val="600"/>
              </a:spcAft>
            </a:pPr>
            <a:r>
              <a:rPr sz="1000" b="1">
                <a:solidFill>
                  <a:srgbClr val="F55F42"/>
                </a:solidFill>
                <a:latin typeface="Calibri"/>
              </a:rPr>
              <a:t>NEXT STEPS</a:t>
            </a:r>
          </a:p>
        </p:txBody>
      </p:sp>
      <p:sp>
        <p:nvSpPr>
          <p:cNvPr id="33" name="TextBox 32"/>
          <p:cNvSpPr txBox="1"/>
          <p:nvPr/>
        </p:nvSpPr>
        <p:spPr>
          <a:xfrm>
            <a:off x="7863840" y="5212080"/>
            <a:ext cx="3383280" cy="822960"/>
          </a:xfrm>
          <a:prstGeom prst="rect">
            <a:avLst/>
          </a:prstGeom>
          <a:noFill/>
        </p:spPr>
        <p:txBody>
          <a:bodyPr wrap="square" anchor="t" lIns="0" rIns="0" tIns="0" bIns="0">
            <a:spAutoFit/>
          </a:bodyPr>
          <a:lstStyle/>
          <a:p>
            <a:pPr algn="l">
              <a:spcAft>
                <a:spcPts val="200"/>
              </a:spcAft>
            </a:pPr>
            <a:r>
              <a:rPr sz="1300" b="0">
                <a:solidFill>
                  <a:srgbClr val="171717"/>
                </a:solidFill>
                <a:latin typeface="Calibri"/>
              </a:rPr>
              <a:t>1. </a:t>
            </a:r>
            <a:r>
              <a:rPr sz="1300" b="0">
                <a:solidFill>
                  <a:srgbClr val="171717"/>
                </a:solidFill>
                <a:highlight>
                  <a:srgbClr val="FFE27A"/>
                </a:highlight>
                <a:latin typeface="Calibri"/>
              </a:rPr>
              <a:t>[First fix]</a:t>
            </a:r>
          </a:p>
          <a:p>
            <a:pPr algn="l">
              <a:spcAft>
                <a:spcPts val="200"/>
              </a:spcAft>
            </a:pPr>
            <a:r>
              <a:rPr sz="1300" b="0">
                <a:solidFill>
                  <a:srgbClr val="171717"/>
                </a:solidFill>
                <a:latin typeface="Calibri"/>
              </a:rPr>
              <a:t>2. </a:t>
            </a:r>
            <a:r>
              <a:rPr sz="1300" b="0">
                <a:solidFill>
                  <a:srgbClr val="171717"/>
                </a:solidFill>
                <a:highlight>
                  <a:srgbClr val="FFE27A"/>
                </a:highlight>
                <a:latin typeface="Calibri"/>
              </a:rPr>
              <a:t>[Second fix]</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grid" descr="grid.pn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822960" y="384048"/>
            <a:ext cx="420624" cy="420624"/>
          </a:xfrm>
          <a:prstGeom prst="roundRect">
            <a:avLst>
              <a:gd name="adj" fmla="val 26086"/>
            </a:avLst>
          </a:prstGeom>
          <a:solidFill>
            <a:srgbClr val="1717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384048"/>
            <a:ext cx="420624" cy="420624"/>
          </a:xfrm>
          <a:prstGeom prst="rect">
            <a:avLst/>
          </a:prstGeom>
          <a:noFill/>
        </p:spPr>
        <p:txBody>
          <a:bodyPr wrap="square" anchor="ctr" lIns="0" rIns="0" tIns="0" bIns="0">
            <a:spAutoFit/>
          </a:bodyPr>
          <a:lstStyle/>
          <a:p>
            <a:pPr algn="ctr">
              <a:spcAft>
                <a:spcPts val="0"/>
              </a:spcAft>
            </a:pPr>
            <a:r>
              <a:rPr sz="1800" b="1">
                <a:solidFill>
                  <a:srgbClr val="FFFFFF"/>
                </a:solidFill>
                <a:latin typeface="Calibri"/>
              </a:rPr>
              <a:t>E</a:t>
            </a:r>
          </a:p>
        </p:txBody>
      </p:sp>
      <p:sp>
        <p:nvSpPr>
          <p:cNvPr id="5" name="TextBox 4"/>
          <p:cNvSpPr txBox="1"/>
          <p:nvPr/>
        </p:nvSpPr>
        <p:spPr>
          <a:xfrm>
            <a:off x="1371600" y="384048"/>
            <a:ext cx="3657600" cy="420624"/>
          </a:xfrm>
          <a:prstGeom prst="rect">
            <a:avLst/>
          </a:prstGeom>
          <a:noFill/>
        </p:spPr>
        <p:txBody>
          <a:bodyPr wrap="square" anchor="ctr" lIns="0" rIns="0" tIns="0" bIns="0">
            <a:spAutoFit/>
          </a:bodyPr>
          <a:lstStyle/>
          <a:p>
            <a:pPr algn="l">
              <a:spcAft>
                <a:spcPts val="0"/>
              </a:spcAft>
            </a:pPr>
            <a:r>
              <a:rPr sz="1400" b="1">
                <a:solidFill>
                  <a:srgbClr val="171717"/>
                </a:solidFill>
                <a:latin typeface="Calibri"/>
              </a:rPr>
              <a:t>Example SEO Studio</a:t>
            </a:r>
          </a:p>
        </p:txBody>
      </p:sp>
      <p:sp>
        <p:nvSpPr>
          <p:cNvPr id="6" name="Rounded Rectangle 5"/>
          <p:cNvSpPr/>
          <p:nvPr/>
        </p:nvSpPr>
        <p:spPr>
          <a:xfrm>
            <a:off x="10424160" y="420624"/>
            <a:ext cx="1124712" cy="347472"/>
          </a:xfrm>
          <a:prstGeom prst="roundRect">
            <a:avLst>
              <a:gd name="adj" fmla="val 50000"/>
            </a:avLst>
          </a:prstGeom>
          <a:solidFill>
            <a:srgbClr val="FFFFFF"/>
          </a:solidFill>
          <a:ln w="12700">
            <a:solidFill>
              <a:srgbClr val="E4E4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424160" y="420624"/>
            <a:ext cx="1124712" cy="347472"/>
          </a:xfrm>
          <a:prstGeom prst="rect">
            <a:avLst/>
          </a:prstGeom>
          <a:noFill/>
        </p:spPr>
        <p:txBody>
          <a:bodyPr wrap="square" anchor="ctr" lIns="0" rIns="0" tIns="0" bIns="0">
            <a:spAutoFit/>
          </a:bodyPr>
          <a:lstStyle/>
          <a:p>
            <a:pPr algn="ctr">
              <a:spcAft>
                <a:spcPts val="0"/>
              </a:spcAft>
            </a:pPr>
            <a:r>
              <a:rPr sz="1100" b="1">
                <a:solidFill>
                  <a:srgbClr val="626268"/>
                </a:solidFill>
                <a:latin typeface="Calibri"/>
              </a:rPr>
              <a:t>09 / 11</a:t>
            </a:r>
          </a:p>
        </p:txBody>
      </p:sp>
      <p:sp>
        <p:nvSpPr>
          <p:cNvPr id="8" name="TextBox 7"/>
          <p:cNvSpPr txBox="1"/>
          <p:nvPr/>
        </p:nvSpPr>
        <p:spPr>
          <a:xfrm>
            <a:off x="822960" y="914400"/>
            <a:ext cx="10698480" cy="731520"/>
          </a:xfrm>
          <a:prstGeom prst="rect">
            <a:avLst/>
          </a:prstGeom>
          <a:noFill/>
        </p:spPr>
        <p:txBody>
          <a:bodyPr wrap="square" anchor="t" lIns="0" rIns="0" tIns="0" bIns="0">
            <a:spAutoFit/>
          </a:bodyPr>
          <a:lstStyle/>
          <a:p>
            <a:pPr algn="l">
              <a:spcAft>
                <a:spcPts val="0"/>
              </a:spcAft>
            </a:pPr>
            <a:r>
              <a:rPr sz="4000" b="1">
                <a:solidFill>
                  <a:srgbClr val="0A263F"/>
                </a:solidFill>
                <a:latin typeface="Calibri"/>
              </a:rPr>
              <a:t>Investment</a:t>
            </a:r>
          </a:p>
        </p:txBody>
      </p:sp>
      <p:sp>
        <p:nvSpPr>
          <p:cNvPr id="9" name="Freeform 8"/>
          <p:cNvSpPr/>
          <p:nvPr/>
        </p:nvSpPr>
        <p:spPr>
          <a:xfrm>
            <a:off x="841248" y="1548723"/>
            <a:ext cx="2697480" cy="135628"/>
          </a:xfrm>
          <a:custGeom>
            <a:avLst/>
            <a:gdLst/>
            <a:ahLst/>
            <a:cxnLst/>
            <a:rect l="l" t="t" r="r" b="b"/>
            <a:pathLst>
              <a:path w="2697480" h="135628">
                <a:moveTo>
                  <a:pt x="0" y="94932"/>
                </a:moveTo>
                <a:lnTo>
                  <a:pt x="67437" y="105232"/>
                </a:lnTo>
                <a:lnTo>
                  <a:pt x="134874" y="114714"/>
                </a:lnTo>
                <a:lnTo>
                  <a:pt x="202311" y="122872"/>
                </a:lnTo>
                <a:lnTo>
                  <a:pt x="269748" y="129276"/>
                </a:lnTo>
                <a:lnTo>
                  <a:pt x="337185" y="133595"/>
                </a:lnTo>
                <a:lnTo>
                  <a:pt x="404622" y="135628"/>
                </a:lnTo>
                <a:lnTo>
                  <a:pt x="472059" y="135305"/>
                </a:lnTo>
                <a:lnTo>
                  <a:pt x="539496" y="132701"/>
                </a:lnTo>
                <a:lnTo>
                  <a:pt x="606933" y="128019"/>
                </a:lnTo>
                <a:lnTo>
                  <a:pt x="674370" y="121580"/>
                </a:lnTo>
                <a:lnTo>
                  <a:pt x="741807" y="113797"/>
                </a:lnTo>
                <a:lnTo>
                  <a:pt x="809244" y="105143"/>
                </a:lnTo>
                <a:lnTo>
                  <a:pt x="876681" y="96118"/>
                </a:lnTo>
                <a:lnTo>
                  <a:pt x="944118" y="87211"/>
                </a:lnTo>
                <a:lnTo>
                  <a:pt x="1011555" y="78869"/>
                </a:lnTo>
                <a:lnTo>
                  <a:pt x="1078992" y="71462"/>
                </a:lnTo>
                <a:lnTo>
                  <a:pt x="1146429" y="65264"/>
                </a:lnTo>
                <a:lnTo>
                  <a:pt x="1213866" y="60431"/>
                </a:lnTo>
                <a:lnTo>
                  <a:pt x="1281303" y="56995"/>
                </a:lnTo>
                <a:lnTo>
                  <a:pt x="1348740" y="54871"/>
                </a:lnTo>
                <a:lnTo>
                  <a:pt x="1416177" y="53860"/>
                </a:lnTo>
                <a:lnTo>
                  <a:pt x="1483614" y="53678"/>
                </a:lnTo>
                <a:lnTo>
                  <a:pt x="1551051" y="53974"/>
                </a:lnTo>
                <a:lnTo>
                  <a:pt x="1618488" y="54369"/>
                </a:lnTo>
                <a:lnTo>
                  <a:pt x="1685925" y="54486"/>
                </a:lnTo>
                <a:lnTo>
                  <a:pt x="1753362" y="53982"/>
                </a:lnTo>
                <a:lnTo>
                  <a:pt x="1820799" y="52583"/>
                </a:lnTo>
                <a:lnTo>
                  <a:pt x="1888236" y="50104"/>
                </a:lnTo>
                <a:lnTo>
                  <a:pt x="1955673" y="46471"/>
                </a:lnTo>
                <a:lnTo>
                  <a:pt x="2023110" y="41727"/>
                </a:lnTo>
                <a:lnTo>
                  <a:pt x="2090547" y="36034"/>
                </a:lnTo>
                <a:lnTo>
                  <a:pt x="2157984" y="29663"/>
                </a:lnTo>
                <a:lnTo>
                  <a:pt x="2225421" y="22973"/>
                </a:lnTo>
                <a:lnTo>
                  <a:pt x="2292858" y="16389"/>
                </a:lnTo>
                <a:lnTo>
                  <a:pt x="2360295" y="10367"/>
                </a:lnTo>
                <a:lnTo>
                  <a:pt x="2427732" y="5362"/>
                </a:lnTo>
                <a:lnTo>
                  <a:pt x="2495169" y="1790"/>
                </a:lnTo>
                <a:lnTo>
                  <a:pt x="2562606" y="0"/>
                </a:lnTo>
                <a:lnTo>
                  <a:pt x="2630043" y="241"/>
                </a:lnTo>
                <a:lnTo>
                  <a:pt x="2697480" y="2641"/>
                </a:lnTo>
              </a:path>
            </a:pathLst>
          </a:custGeom>
          <a:noFill/>
          <a:ln w="45720" cap="rnd">
            <a:solidFill>
              <a:srgbClr val="F55F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2960" y="6419088"/>
            <a:ext cx="7315200" cy="274320"/>
          </a:xfrm>
          <a:prstGeom prst="rect">
            <a:avLst/>
          </a:prstGeom>
          <a:noFill/>
        </p:spPr>
        <p:txBody>
          <a:bodyPr wrap="square" anchor="t" lIns="0" rIns="0" tIns="0" bIns="0">
            <a:spAutoFit/>
          </a:bodyPr>
          <a:lstStyle/>
          <a:p>
            <a:pPr algn="l">
              <a:spcAft>
                <a:spcPts val="600"/>
              </a:spcAft>
            </a:pPr>
            <a:r>
              <a:rPr sz="1000" b="0">
                <a:solidFill>
                  <a:srgbClr val="626268"/>
                </a:solidFill>
                <a:latin typeface="Calibri"/>
              </a:rPr>
              <a:t>Example SEO Studio   |   Proposal for Marketingly (marketingly.org)</a:t>
            </a:r>
          </a:p>
        </p:txBody>
      </p:sp>
      <p:sp>
        <p:nvSpPr>
          <p:cNvPr id="11" name="TextBox 10"/>
          <p:cNvSpPr txBox="1"/>
          <p:nvPr/>
        </p:nvSpPr>
        <p:spPr>
          <a:xfrm>
            <a:off x="7863840" y="6419088"/>
            <a:ext cx="3685032" cy="274320"/>
          </a:xfrm>
          <a:prstGeom prst="rect">
            <a:avLst/>
          </a:prstGeom>
          <a:noFill/>
        </p:spPr>
        <p:txBody>
          <a:bodyPr wrap="square" anchor="t" lIns="0" rIns="0" tIns="0" bIns="0">
            <a:spAutoFit/>
          </a:bodyPr>
          <a:lstStyle/>
          <a:p>
            <a:pPr algn="r">
              <a:spcAft>
                <a:spcPts val="600"/>
              </a:spcAft>
            </a:pPr>
            <a:r>
              <a:rPr sz="1000" b="0">
                <a:solidFill>
                  <a:srgbClr val="626268"/>
                </a:solidFill>
                <a:latin typeface="Calibri"/>
              </a:rPr>
              <a:t>Free template from SEOSage  |  seosage.co</a:t>
            </a:r>
          </a:p>
        </p:txBody>
      </p:sp>
      <p:sp>
        <p:nvSpPr>
          <p:cNvPr id="12" name="TextBox 11"/>
          <p:cNvSpPr txBox="1"/>
          <p:nvPr/>
        </p:nvSpPr>
        <p:spPr>
          <a:xfrm>
            <a:off x="822960" y="1874519"/>
            <a:ext cx="6858000" cy="365760"/>
          </a:xfrm>
          <a:prstGeom prst="rect">
            <a:avLst/>
          </a:prstGeom>
          <a:noFill/>
        </p:spPr>
        <p:txBody>
          <a:bodyPr wrap="square" anchor="t" lIns="0" rIns="0" tIns="0" bIns="0">
            <a:spAutoFit/>
          </a:bodyPr>
          <a:lstStyle/>
          <a:p>
            <a:pPr algn="l">
              <a:spcAft>
                <a:spcPts val="600"/>
              </a:spcAft>
            </a:pPr>
            <a:r>
              <a:rPr sz="1600" b="0">
                <a:solidFill>
                  <a:srgbClr val="626268"/>
                </a:solidFill>
                <a:latin typeface="Calibri"/>
              </a:rPr>
              <a:t>All prices are in US dollars, excluding tax. These are example prices.</a:t>
            </a:r>
          </a:p>
        </p:txBody>
      </p:sp>
      <p:pic>
        <p:nvPicPr>
          <p:cNvPr id="13" name="Note (delete me)" descr="note-price.png"/>
          <p:cNvPicPr>
            <a:picLocks noChangeAspect="1"/>
          </p:cNvPicPr>
          <p:nvPr/>
        </p:nvPicPr>
        <p:blipFill>
          <a:blip r:embed="rId3"/>
          <a:stretch>
            <a:fillRect/>
          </a:stretch>
        </p:blipFill>
        <p:spPr>
          <a:xfrm>
            <a:off x="8229600" y="1417320"/>
            <a:ext cx="2926080" cy="1039127"/>
          </a:xfrm>
          <a:prstGeom prst="rect">
            <a:avLst/>
          </a:prstGeom>
        </p:spPr>
      </p:pic>
      <p:sp>
        <p:nvSpPr>
          <p:cNvPr id="14" name="Rounded Rectangle 13"/>
          <p:cNvSpPr/>
          <p:nvPr/>
        </p:nvSpPr>
        <p:spPr>
          <a:xfrm>
            <a:off x="822960" y="2606040"/>
            <a:ext cx="5285232" cy="2286000"/>
          </a:xfrm>
          <a:prstGeom prst="roundRect">
            <a:avLst>
              <a:gd name="adj" fmla="val 8000"/>
            </a:avLst>
          </a:prstGeom>
          <a:solidFill>
            <a:srgbClr val="FFFFFF"/>
          </a:solidFill>
          <a:ln w="12700">
            <a:solidFill>
              <a:srgbClr val="E4E4E7"/>
            </a:solidFill>
          </a:ln>
          <a:effectLst>
            <a:outerShdw blurRad="254000" dist="88900" dir="5400000" algn="t" rotWithShape="0">
              <a:srgbClr val="0A263F">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88720" y="2834640"/>
            <a:ext cx="4572000" cy="274320"/>
          </a:xfrm>
          <a:prstGeom prst="rect">
            <a:avLst/>
          </a:prstGeom>
          <a:noFill/>
        </p:spPr>
        <p:txBody>
          <a:bodyPr wrap="square" anchor="t" lIns="0" rIns="0" tIns="0" bIns="0">
            <a:spAutoFit/>
          </a:bodyPr>
          <a:lstStyle/>
          <a:p>
            <a:pPr algn="l">
              <a:spcAft>
                <a:spcPts val="600"/>
              </a:spcAft>
            </a:pPr>
            <a:r>
              <a:rPr sz="1200" b="1">
                <a:solidFill>
                  <a:srgbClr val="F55F42"/>
                </a:solidFill>
                <a:latin typeface="Calibri"/>
              </a:rPr>
              <a:t>ONE-OFF AUDIT AND SETUP</a:t>
            </a:r>
          </a:p>
        </p:txBody>
      </p:sp>
      <p:sp>
        <p:nvSpPr>
          <p:cNvPr id="16" name="TextBox 15"/>
          <p:cNvSpPr txBox="1"/>
          <p:nvPr/>
        </p:nvSpPr>
        <p:spPr>
          <a:xfrm>
            <a:off x="1188720" y="3200400"/>
            <a:ext cx="4572000" cy="914400"/>
          </a:xfrm>
          <a:prstGeom prst="rect">
            <a:avLst/>
          </a:prstGeom>
          <a:noFill/>
        </p:spPr>
        <p:txBody>
          <a:bodyPr wrap="square" anchor="t" lIns="0" rIns="0" tIns="0" bIns="0">
            <a:spAutoFit/>
          </a:bodyPr>
          <a:lstStyle/>
          <a:p>
            <a:pPr algn="l">
              <a:spcAft>
                <a:spcPts val="0"/>
              </a:spcAft>
            </a:pPr>
            <a:r>
              <a:rPr sz="5000" b="1">
                <a:solidFill>
                  <a:srgbClr val="0A263F"/>
                </a:solidFill>
                <a:latin typeface="Calibri"/>
              </a:rPr>
              <a:t>$1,500</a:t>
            </a:r>
          </a:p>
        </p:txBody>
      </p:sp>
      <p:sp>
        <p:nvSpPr>
          <p:cNvPr id="17" name="TextBox 16"/>
          <p:cNvSpPr txBox="1"/>
          <p:nvPr/>
        </p:nvSpPr>
        <p:spPr>
          <a:xfrm>
            <a:off x="1188720" y="4206240"/>
            <a:ext cx="4572000" cy="365760"/>
          </a:xfrm>
          <a:prstGeom prst="rect">
            <a:avLst/>
          </a:prstGeom>
          <a:noFill/>
        </p:spPr>
        <p:txBody>
          <a:bodyPr wrap="square" anchor="t" lIns="0" rIns="0" tIns="0" bIns="0">
            <a:spAutoFit/>
          </a:bodyPr>
          <a:lstStyle/>
          <a:p>
            <a:pPr algn="l">
              <a:spcAft>
                <a:spcPts val="600"/>
              </a:spcAft>
            </a:pPr>
            <a:r>
              <a:rPr sz="1800" b="0">
                <a:solidFill>
                  <a:srgbClr val="626268"/>
                </a:solidFill>
                <a:latin typeface="Calibri"/>
              </a:rPr>
              <a:t>one time</a:t>
            </a:r>
          </a:p>
        </p:txBody>
      </p:sp>
      <p:sp>
        <p:nvSpPr>
          <p:cNvPr id="18" name="Rounded Rectangle 17"/>
          <p:cNvSpPr/>
          <p:nvPr/>
        </p:nvSpPr>
        <p:spPr>
          <a:xfrm>
            <a:off x="6263640" y="2606040"/>
            <a:ext cx="5285232" cy="2286000"/>
          </a:xfrm>
          <a:prstGeom prst="roundRect">
            <a:avLst>
              <a:gd name="adj" fmla="val 8000"/>
            </a:avLst>
          </a:prstGeom>
          <a:solidFill>
            <a:srgbClr val="171717"/>
          </a:solidFill>
          <a:ln>
            <a:noFill/>
          </a:ln>
          <a:effectLst>
            <a:outerShdw blurRad="254000" dist="88900" dir="5400000" algn="t" rotWithShape="0">
              <a:srgbClr val="0A263F">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629400" y="2834640"/>
            <a:ext cx="4572000" cy="274320"/>
          </a:xfrm>
          <a:prstGeom prst="rect">
            <a:avLst/>
          </a:prstGeom>
          <a:noFill/>
        </p:spPr>
        <p:txBody>
          <a:bodyPr wrap="square" anchor="t" lIns="0" rIns="0" tIns="0" bIns="0">
            <a:spAutoFit/>
          </a:bodyPr>
          <a:lstStyle/>
          <a:p>
            <a:pPr algn="l">
              <a:spcAft>
                <a:spcPts val="600"/>
              </a:spcAft>
            </a:pPr>
            <a:r>
              <a:rPr sz="1200" b="1">
                <a:solidFill>
                  <a:srgbClr val="F55F42"/>
                </a:solidFill>
                <a:latin typeface="Calibri"/>
              </a:rPr>
              <a:t>MONTHLY SEO RETAINER</a:t>
            </a:r>
          </a:p>
        </p:txBody>
      </p:sp>
      <p:sp>
        <p:nvSpPr>
          <p:cNvPr id="20" name="TextBox 19"/>
          <p:cNvSpPr txBox="1"/>
          <p:nvPr/>
        </p:nvSpPr>
        <p:spPr>
          <a:xfrm>
            <a:off x="6629400" y="3200400"/>
            <a:ext cx="4572000" cy="914400"/>
          </a:xfrm>
          <a:prstGeom prst="rect">
            <a:avLst/>
          </a:prstGeom>
          <a:noFill/>
        </p:spPr>
        <p:txBody>
          <a:bodyPr wrap="square" anchor="t" lIns="0" rIns="0" tIns="0" bIns="0">
            <a:spAutoFit/>
          </a:bodyPr>
          <a:lstStyle/>
          <a:p>
            <a:pPr algn="l">
              <a:spcAft>
                <a:spcPts val="0"/>
              </a:spcAft>
            </a:pPr>
            <a:r>
              <a:rPr sz="5000" b="1">
                <a:solidFill>
                  <a:srgbClr val="FFFFFF"/>
                </a:solidFill>
                <a:latin typeface="Calibri"/>
              </a:rPr>
              <a:t>$1,200</a:t>
            </a:r>
          </a:p>
        </p:txBody>
      </p:sp>
      <p:sp>
        <p:nvSpPr>
          <p:cNvPr id="21" name="TextBox 20"/>
          <p:cNvSpPr txBox="1"/>
          <p:nvPr/>
        </p:nvSpPr>
        <p:spPr>
          <a:xfrm>
            <a:off x="6629400" y="4206240"/>
            <a:ext cx="4572000" cy="365760"/>
          </a:xfrm>
          <a:prstGeom prst="rect">
            <a:avLst/>
          </a:prstGeom>
          <a:noFill/>
        </p:spPr>
        <p:txBody>
          <a:bodyPr wrap="square" anchor="t" lIns="0" rIns="0" tIns="0" bIns="0">
            <a:spAutoFit/>
          </a:bodyPr>
          <a:lstStyle/>
          <a:p>
            <a:pPr algn="l">
              <a:spcAft>
                <a:spcPts val="600"/>
              </a:spcAft>
            </a:pPr>
            <a:r>
              <a:rPr sz="1800" b="0">
                <a:solidFill>
                  <a:srgbClr val="C9D3DF"/>
                </a:solidFill>
                <a:latin typeface="Calibri"/>
              </a:rPr>
              <a:t>a month</a:t>
            </a:r>
          </a:p>
        </p:txBody>
      </p:sp>
      <p:sp>
        <p:nvSpPr>
          <p:cNvPr id="22" name="Rounded Rectangle 21"/>
          <p:cNvSpPr/>
          <p:nvPr/>
        </p:nvSpPr>
        <p:spPr>
          <a:xfrm>
            <a:off x="822960" y="5120640"/>
            <a:ext cx="10725912" cy="685800"/>
          </a:xfrm>
          <a:prstGeom prst="roundRect">
            <a:avLst>
              <a:gd name="adj" fmla="val 18666"/>
            </a:avLst>
          </a:prstGeom>
          <a:solidFill>
            <a:srgbClr val="FFFFFF"/>
          </a:solidFill>
          <a:ln w="12700">
            <a:solidFill>
              <a:srgbClr val="E4E4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188720" y="5120640"/>
            <a:ext cx="3657600" cy="685800"/>
          </a:xfrm>
          <a:prstGeom prst="rect">
            <a:avLst/>
          </a:prstGeom>
          <a:noFill/>
        </p:spPr>
        <p:txBody>
          <a:bodyPr wrap="square" anchor="ctr" lIns="0" rIns="0" tIns="0" bIns="0">
            <a:spAutoFit/>
          </a:bodyPr>
          <a:lstStyle/>
          <a:p>
            <a:pPr algn="l">
              <a:spcAft>
                <a:spcPts val="0"/>
              </a:spcAft>
            </a:pPr>
            <a:r>
              <a:rPr sz="1600" b="1">
                <a:solidFill>
                  <a:srgbClr val="0A263F"/>
                </a:solidFill>
                <a:latin typeface="Calibri"/>
              </a:rPr>
              <a:t>Optional extras</a:t>
            </a:r>
          </a:p>
        </p:txBody>
      </p:sp>
      <p:sp>
        <p:nvSpPr>
          <p:cNvPr id="24" name="TextBox 23"/>
          <p:cNvSpPr txBox="1"/>
          <p:nvPr/>
        </p:nvSpPr>
        <p:spPr>
          <a:xfrm>
            <a:off x="4846320" y="5120640"/>
            <a:ext cx="6400800" cy="685800"/>
          </a:xfrm>
          <a:prstGeom prst="rect">
            <a:avLst/>
          </a:prstGeom>
          <a:noFill/>
        </p:spPr>
        <p:txBody>
          <a:bodyPr wrap="square" anchor="ctr" lIns="0" rIns="0" tIns="0" bIns="0">
            <a:spAutoFit/>
          </a:bodyPr>
          <a:lstStyle/>
          <a:p>
            <a:pPr algn="r">
              <a:spcAft>
                <a:spcPts val="0"/>
              </a:spcAft>
            </a:pPr>
            <a:r>
              <a:rPr sz="1600" b="0">
                <a:solidFill>
                  <a:srgbClr val="171717"/>
                </a:solidFill>
                <a:latin typeface="Calibri"/>
              </a:rPr>
              <a:t>Quoted on request</a:t>
            </a:r>
          </a:p>
        </p:txBody>
      </p:sp>
      <p:sp>
        <p:nvSpPr>
          <p:cNvPr id="25" name="TextBox 24"/>
          <p:cNvSpPr txBox="1"/>
          <p:nvPr/>
        </p:nvSpPr>
        <p:spPr>
          <a:xfrm>
            <a:off x="822960" y="5989320"/>
            <a:ext cx="10698480" cy="365760"/>
          </a:xfrm>
          <a:prstGeom prst="rect">
            <a:avLst/>
          </a:prstGeom>
          <a:noFill/>
        </p:spPr>
        <p:txBody>
          <a:bodyPr wrap="square" anchor="t" lIns="0" rIns="0" tIns="0" bIns="0">
            <a:spAutoFit/>
          </a:bodyPr>
          <a:lstStyle/>
          <a:p>
            <a:pPr algn="l">
              <a:spcAft>
                <a:spcPts val="600"/>
              </a:spcAft>
            </a:pPr>
            <a:r>
              <a:rPr sz="1300" b="0">
                <a:solidFill>
                  <a:srgbClr val="626268"/>
                </a:solidFill>
                <a:latin typeface="Calibri"/>
              </a:rPr>
              <a:t>Billing: monthly in advance. Minimum term: 3 months. Cancel with 30 days notice.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grid" descr="grid.pn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822960" y="384048"/>
            <a:ext cx="420624" cy="420624"/>
          </a:xfrm>
          <a:prstGeom prst="roundRect">
            <a:avLst>
              <a:gd name="adj" fmla="val 26086"/>
            </a:avLst>
          </a:prstGeom>
          <a:solidFill>
            <a:srgbClr val="1717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384048"/>
            <a:ext cx="420624" cy="420624"/>
          </a:xfrm>
          <a:prstGeom prst="rect">
            <a:avLst/>
          </a:prstGeom>
          <a:noFill/>
        </p:spPr>
        <p:txBody>
          <a:bodyPr wrap="square" anchor="ctr" lIns="0" rIns="0" tIns="0" bIns="0">
            <a:spAutoFit/>
          </a:bodyPr>
          <a:lstStyle/>
          <a:p>
            <a:pPr algn="ctr">
              <a:spcAft>
                <a:spcPts val="0"/>
              </a:spcAft>
            </a:pPr>
            <a:r>
              <a:rPr sz="1800" b="1">
                <a:solidFill>
                  <a:srgbClr val="FFFFFF"/>
                </a:solidFill>
                <a:latin typeface="Calibri"/>
              </a:rPr>
              <a:t>E</a:t>
            </a:r>
          </a:p>
        </p:txBody>
      </p:sp>
      <p:sp>
        <p:nvSpPr>
          <p:cNvPr id="5" name="TextBox 4"/>
          <p:cNvSpPr txBox="1"/>
          <p:nvPr/>
        </p:nvSpPr>
        <p:spPr>
          <a:xfrm>
            <a:off x="1371600" y="384048"/>
            <a:ext cx="3657600" cy="420624"/>
          </a:xfrm>
          <a:prstGeom prst="rect">
            <a:avLst/>
          </a:prstGeom>
          <a:noFill/>
        </p:spPr>
        <p:txBody>
          <a:bodyPr wrap="square" anchor="ctr" lIns="0" rIns="0" tIns="0" bIns="0">
            <a:spAutoFit/>
          </a:bodyPr>
          <a:lstStyle/>
          <a:p>
            <a:pPr algn="l">
              <a:spcAft>
                <a:spcPts val="0"/>
              </a:spcAft>
            </a:pPr>
            <a:r>
              <a:rPr sz="1400" b="1">
                <a:solidFill>
                  <a:srgbClr val="171717"/>
                </a:solidFill>
                <a:latin typeface="Calibri"/>
              </a:rPr>
              <a:t>Example SEO Studio</a:t>
            </a:r>
          </a:p>
        </p:txBody>
      </p:sp>
      <p:sp>
        <p:nvSpPr>
          <p:cNvPr id="6" name="Rounded Rectangle 5"/>
          <p:cNvSpPr/>
          <p:nvPr/>
        </p:nvSpPr>
        <p:spPr>
          <a:xfrm>
            <a:off x="10424160" y="420624"/>
            <a:ext cx="1124712" cy="347472"/>
          </a:xfrm>
          <a:prstGeom prst="roundRect">
            <a:avLst>
              <a:gd name="adj" fmla="val 50000"/>
            </a:avLst>
          </a:prstGeom>
          <a:solidFill>
            <a:srgbClr val="FFFFFF"/>
          </a:solidFill>
          <a:ln w="12700">
            <a:solidFill>
              <a:srgbClr val="E4E4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424160" y="420624"/>
            <a:ext cx="1124712" cy="347472"/>
          </a:xfrm>
          <a:prstGeom prst="rect">
            <a:avLst/>
          </a:prstGeom>
          <a:noFill/>
        </p:spPr>
        <p:txBody>
          <a:bodyPr wrap="square" anchor="ctr" lIns="0" rIns="0" tIns="0" bIns="0">
            <a:spAutoFit/>
          </a:bodyPr>
          <a:lstStyle/>
          <a:p>
            <a:pPr algn="ctr">
              <a:spcAft>
                <a:spcPts val="0"/>
              </a:spcAft>
            </a:pPr>
            <a:r>
              <a:rPr sz="1100" b="1">
                <a:solidFill>
                  <a:srgbClr val="626268"/>
                </a:solidFill>
                <a:latin typeface="Calibri"/>
              </a:rPr>
              <a:t>10 / 11</a:t>
            </a:r>
          </a:p>
        </p:txBody>
      </p:sp>
      <p:sp>
        <p:nvSpPr>
          <p:cNvPr id="8" name="TextBox 7"/>
          <p:cNvSpPr txBox="1"/>
          <p:nvPr/>
        </p:nvSpPr>
        <p:spPr>
          <a:xfrm>
            <a:off x="822960" y="914400"/>
            <a:ext cx="10698480" cy="731520"/>
          </a:xfrm>
          <a:prstGeom prst="rect">
            <a:avLst/>
          </a:prstGeom>
          <a:noFill/>
        </p:spPr>
        <p:txBody>
          <a:bodyPr wrap="square" anchor="t" lIns="0" rIns="0" tIns="0" bIns="0">
            <a:spAutoFit/>
          </a:bodyPr>
          <a:lstStyle/>
          <a:p>
            <a:pPr algn="l">
              <a:spcAft>
                <a:spcPts val="0"/>
              </a:spcAft>
            </a:pPr>
            <a:r>
              <a:rPr sz="4000" b="1">
                <a:solidFill>
                  <a:srgbClr val="0A263F"/>
                </a:solidFill>
                <a:latin typeface="Calibri"/>
              </a:rPr>
              <a:t>About us</a:t>
            </a:r>
          </a:p>
        </p:txBody>
      </p:sp>
      <p:sp>
        <p:nvSpPr>
          <p:cNvPr id="9" name="Freeform 8"/>
          <p:cNvSpPr/>
          <p:nvPr/>
        </p:nvSpPr>
        <p:spPr>
          <a:xfrm>
            <a:off x="841248" y="1548723"/>
            <a:ext cx="2212848" cy="135628"/>
          </a:xfrm>
          <a:custGeom>
            <a:avLst/>
            <a:gdLst/>
            <a:ahLst/>
            <a:cxnLst/>
            <a:rect l="l" t="t" r="r" b="b"/>
            <a:pathLst>
              <a:path w="2212848" h="135628">
                <a:moveTo>
                  <a:pt x="0" y="94932"/>
                </a:moveTo>
                <a:lnTo>
                  <a:pt x="55321" y="105232"/>
                </a:lnTo>
                <a:lnTo>
                  <a:pt x="110642" y="114714"/>
                </a:lnTo>
                <a:lnTo>
                  <a:pt x="165963" y="122872"/>
                </a:lnTo>
                <a:lnTo>
                  <a:pt x="221284" y="129276"/>
                </a:lnTo>
                <a:lnTo>
                  <a:pt x="276606" y="133595"/>
                </a:lnTo>
                <a:lnTo>
                  <a:pt x="331927" y="135628"/>
                </a:lnTo>
                <a:lnTo>
                  <a:pt x="387248" y="135305"/>
                </a:lnTo>
                <a:lnTo>
                  <a:pt x="442569" y="132701"/>
                </a:lnTo>
                <a:lnTo>
                  <a:pt x="497890" y="128019"/>
                </a:lnTo>
                <a:lnTo>
                  <a:pt x="553212" y="121580"/>
                </a:lnTo>
                <a:lnTo>
                  <a:pt x="608533" y="113797"/>
                </a:lnTo>
                <a:lnTo>
                  <a:pt x="663854" y="105143"/>
                </a:lnTo>
                <a:lnTo>
                  <a:pt x="719175" y="96118"/>
                </a:lnTo>
                <a:lnTo>
                  <a:pt x="774496" y="87211"/>
                </a:lnTo>
                <a:lnTo>
                  <a:pt x="829818" y="78869"/>
                </a:lnTo>
                <a:lnTo>
                  <a:pt x="885139" y="71462"/>
                </a:lnTo>
                <a:lnTo>
                  <a:pt x="940460" y="65264"/>
                </a:lnTo>
                <a:lnTo>
                  <a:pt x="995781" y="60431"/>
                </a:lnTo>
                <a:lnTo>
                  <a:pt x="1051102" y="56995"/>
                </a:lnTo>
                <a:lnTo>
                  <a:pt x="1106424" y="54871"/>
                </a:lnTo>
                <a:lnTo>
                  <a:pt x="1161745" y="53860"/>
                </a:lnTo>
                <a:lnTo>
                  <a:pt x="1217066" y="53678"/>
                </a:lnTo>
                <a:lnTo>
                  <a:pt x="1272387" y="53974"/>
                </a:lnTo>
                <a:lnTo>
                  <a:pt x="1327708" y="54369"/>
                </a:lnTo>
                <a:lnTo>
                  <a:pt x="1383030" y="54486"/>
                </a:lnTo>
                <a:lnTo>
                  <a:pt x="1438351" y="53982"/>
                </a:lnTo>
                <a:lnTo>
                  <a:pt x="1493672" y="52583"/>
                </a:lnTo>
                <a:lnTo>
                  <a:pt x="1548993" y="50104"/>
                </a:lnTo>
                <a:lnTo>
                  <a:pt x="1604314" y="46471"/>
                </a:lnTo>
                <a:lnTo>
                  <a:pt x="1659636" y="41727"/>
                </a:lnTo>
                <a:lnTo>
                  <a:pt x="1714957" y="36034"/>
                </a:lnTo>
                <a:lnTo>
                  <a:pt x="1770278" y="29663"/>
                </a:lnTo>
                <a:lnTo>
                  <a:pt x="1825599" y="22973"/>
                </a:lnTo>
                <a:lnTo>
                  <a:pt x="1880920" y="16389"/>
                </a:lnTo>
                <a:lnTo>
                  <a:pt x="1936242" y="10367"/>
                </a:lnTo>
                <a:lnTo>
                  <a:pt x="1991563" y="5362"/>
                </a:lnTo>
                <a:lnTo>
                  <a:pt x="2046884" y="1790"/>
                </a:lnTo>
                <a:lnTo>
                  <a:pt x="2102205" y="0"/>
                </a:lnTo>
                <a:lnTo>
                  <a:pt x="2157526" y="241"/>
                </a:lnTo>
                <a:lnTo>
                  <a:pt x="2212848" y="2641"/>
                </a:lnTo>
              </a:path>
            </a:pathLst>
          </a:custGeom>
          <a:noFill/>
          <a:ln w="45720" cap="rnd">
            <a:solidFill>
              <a:srgbClr val="F55F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2960" y="6419088"/>
            <a:ext cx="7315200" cy="274320"/>
          </a:xfrm>
          <a:prstGeom prst="rect">
            <a:avLst/>
          </a:prstGeom>
          <a:noFill/>
        </p:spPr>
        <p:txBody>
          <a:bodyPr wrap="square" anchor="t" lIns="0" rIns="0" tIns="0" bIns="0">
            <a:spAutoFit/>
          </a:bodyPr>
          <a:lstStyle/>
          <a:p>
            <a:pPr algn="l">
              <a:spcAft>
                <a:spcPts val="600"/>
              </a:spcAft>
            </a:pPr>
            <a:r>
              <a:rPr sz="1000" b="0">
                <a:solidFill>
                  <a:srgbClr val="626268"/>
                </a:solidFill>
                <a:latin typeface="Calibri"/>
              </a:rPr>
              <a:t>Example SEO Studio   |   Proposal for Marketingly (marketingly.org)</a:t>
            </a:r>
          </a:p>
        </p:txBody>
      </p:sp>
      <p:sp>
        <p:nvSpPr>
          <p:cNvPr id="11" name="TextBox 10"/>
          <p:cNvSpPr txBox="1"/>
          <p:nvPr/>
        </p:nvSpPr>
        <p:spPr>
          <a:xfrm>
            <a:off x="7863840" y="6419088"/>
            <a:ext cx="3685032" cy="274320"/>
          </a:xfrm>
          <a:prstGeom prst="rect">
            <a:avLst/>
          </a:prstGeom>
          <a:noFill/>
        </p:spPr>
        <p:txBody>
          <a:bodyPr wrap="square" anchor="t" lIns="0" rIns="0" tIns="0" bIns="0">
            <a:spAutoFit/>
          </a:bodyPr>
          <a:lstStyle/>
          <a:p>
            <a:pPr algn="r">
              <a:spcAft>
                <a:spcPts val="600"/>
              </a:spcAft>
            </a:pPr>
            <a:r>
              <a:rPr sz="1000" b="0">
                <a:solidFill>
                  <a:srgbClr val="626268"/>
                </a:solidFill>
                <a:latin typeface="Calibri"/>
              </a:rPr>
              <a:t>Free template from SEOSage  |  seosage.co</a:t>
            </a:r>
          </a:p>
        </p:txBody>
      </p:sp>
      <p:sp>
        <p:nvSpPr>
          <p:cNvPr id="12" name="TextBox 11"/>
          <p:cNvSpPr txBox="1"/>
          <p:nvPr/>
        </p:nvSpPr>
        <p:spPr>
          <a:xfrm>
            <a:off x="822960" y="1828800"/>
            <a:ext cx="1828800" cy="1828800"/>
          </a:xfrm>
          <a:prstGeom prst="rect">
            <a:avLst/>
          </a:prstGeom>
          <a:noFill/>
        </p:spPr>
        <p:txBody>
          <a:bodyPr wrap="square" anchor="t" lIns="0" rIns="0" tIns="0" bIns="0">
            <a:spAutoFit/>
          </a:bodyPr>
          <a:lstStyle/>
          <a:p>
            <a:pPr algn="l">
              <a:spcAft>
                <a:spcPts val="0"/>
              </a:spcAft>
            </a:pPr>
            <a:r>
              <a:rPr sz="14000" b="1">
                <a:solidFill>
                  <a:srgbClr val="F55F42"/>
                </a:solidFill>
                <a:latin typeface="Calibri"/>
              </a:rPr>
              <a:t>“</a:t>
            </a:r>
          </a:p>
        </p:txBody>
      </p:sp>
      <p:sp>
        <p:nvSpPr>
          <p:cNvPr id="13" name="TextBox 12"/>
          <p:cNvSpPr txBox="1"/>
          <p:nvPr/>
        </p:nvSpPr>
        <p:spPr>
          <a:xfrm>
            <a:off x="2011680" y="2514600"/>
            <a:ext cx="6309360" cy="3291840"/>
          </a:xfrm>
          <a:prstGeom prst="rect">
            <a:avLst/>
          </a:prstGeom>
          <a:noFill/>
        </p:spPr>
        <p:txBody>
          <a:bodyPr wrap="square" anchor="t" lIns="0" rIns="0" tIns="0" bIns="0">
            <a:spAutoFit/>
          </a:bodyPr>
          <a:lstStyle/>
          <a:p>
            <a:pPr algn="l">
              <a:spcAft>
                <a:spcPts val="600"/>
              </a:spcAft>
            </a:pPr>
            <a:r>
              <a:rPr sz="2400" b="0">
                <a:solidFill>
                  <a:srgbClr val="171717"/>
                </a:solidFill>
                <a:latin typeface="Calibri"/>
              </a:rPr>
              <a:t>Example SEO Studio helps small businesses get found on Google. (Replace this with two or three lines about you and one result with a real number and a date.)</a:t>
            </a:r>
          </a:p>
        </p:txBody>
      </p:sp>
      <p:sp>
        <p:nvSpPr>
          <p:cNvPr id="14" name="Rounded Rectangle 13"/>
          <p:cNvSpPr/>
          <p:nvPr/>
        </p:nvSpPr>
        <p:spPr>
          <a:xfrm>
            <a:off x="9052560" y="2377440"/>
            <a:ext cx="2496312" cy="2286000"/>
          </a:xfrm>
          <a:prstGeom prst="roundRect">
            <a:avLst>
              <a:gd name="adj" fmla="val 8000"/>
            </a:avLst>
          </a:prstGeom>
          <a:solidFill>
            <a:srgbClr val="FFFFFF"/>
          </a:solidFill>
          <a:ln w="15240">
            <a:solidFill>
              <a:srgbClr val="E4E4E7"/>
            </a:solidFill>
          </a:ln>
          <a:effectLst>
            <a:outerShdw blurRad="254000" dist="88900" dir="5400000" algn="t" rotWithShape="0">
              <a:srgbClr val="0A263F">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052560" y="2377440"/>
            <a:ext cx="2496312" cy="2286000"/>
          </a:xfrm>
          <a:prstGeom prst="rect">
            <a:avLst/>
          </a:prstGeom>
          <a:noFill/>
        </p:spPr>
        <p:txBody>
          <a:bodyPr wrap="square" anchor="ctr" lIns="0" rIns="0" tIns="0" bIns="0">
            <a:spAutoFit/>
          </a:bodyPr>
          <a:lstStyle/>
          <a:p>
            <a:pPr algn="ctr">
              <a:spcAft>
                <a:spcPts val="0"/>
              </a:spcAft>
            </a:pPr>
            <a:r>
              <a:rPr sz="1600" b="1">
                <a:solidFill>
                  <a:srgbClr val="626268"/>
                </a:solidFill>
                <a:latin typeface="Calibri"/>
              </a:rPr>
              <a:t>Example SEO Studio</a:t>
            </a:r>
          </a:p>
        </p:txBody>
      </p:sp>
      <p:pic>
        <p:nvPicPr>
          <p:cNvPr id="16" name="Note (delete me)" descr="note-result.png"/>
          <p:cNvPicPr>
            <a:picLocks noChangeAspect="1"/>
          </p:cNvPicPr>
          <p:nvPr/>
        </p:nvPicPr>
        <p:blipFill>
          <a:blip r:embed="rId3"/>
          <a:stretch>
            <a:fillRect/>
          </a:stretch>
        </p:blipFill>
        <p:spPr>
          <a:xfrm>
            <a:off x="8229600" y="4892040"/>
            <a:ext cx="3200400" cy="808222"/>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grid" descr="grid.pn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822960" y="384048"/>
            <a:ext cx="420624" cy="420624"/>
          </a:xfrm>
          <a:prstGeom prst="roundRect">
            <a:avLst>
              <a:gd name="adj" fmla="val 26086"/>
            </a:avLst>
          </a:prstGeom>
          <a:solidFill>
            <a:srgbClr val="1717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384048"/>
            <a:ext cx="420624" cy="420624"/>
          </a:xfrm>
          <a:prstGeom prst="rect">
            <a:avLst/>
          </a:prstGeom>
          <a:noFill/>
        </p:spPr>
        <p:txBody>
          <a:bodyPr wrap="square" anchor="ctr" lIns="0" rIns="0" tIns="0" bIns="0">
            <a:spAutoFit/>
          </a:bodyPr>
          <a:lstStyle/>
          <a:p>
            <a:pPr algn="ctr">
              <a:spcAft>
                <a:spcPts val="0"/>
              </a:spcAft>
            </a:pPr>
            <a:r>
              <a:rPr sz="1800" b="1">
                <a:solidFill>
                  <a:srgbClr val="FFFFFF"/>
                </a:solidFill>
                <a:latin typeface="Calibri"/>
              </a:rPr>
              <a:t>E</a:t>
            </a:r>
          </a:p>
        </p:txBody>
      </p:sp>
      <p:sp>
        <p:nvSpPr>
          <p:cNvPr id="5" name="TextBox 4"/>
          <p:cNvSpPr txBox="1"/>
          <p:nvPr/>
        </p:nvSpPr>
        <p:spPr>
          <a:xfrm>
            <a:off x="1371600" y="384048"/>
            <a:ext cx="3657600" cy="420624"/>
          </a:xfrm>
          <a:prstGeom prst="rect">
            <a:avLst/>
          </a:prstGeom>
          <a:noFill/>
        </p:spPr>
        <p:txBody>
          <a:bodyPr wrap="square" anchor="ctr" lIns="0" rIns="0" tIns="0" bIns="0">
            <a:spAutoFit/>
          </a:bodyPr>
          <a:lstStyle/>
          <a:p>
            <a:pPr algn="l">
              <a:spcAft>
                <a:spcPts val="0"/>
              </a:spcAft>
            </a:pPr>
            <a:r>
              <a:rPr sz="1400" b="1">
                <a:solidFill>
                  <a:srgbClr val="171717"/>
                </a:solidFill>
                <a:latin typeface="Calibri"/>
              </a:rPr>
              <a:t>Example SEO Studio</a:t>
            </a:r>
          </a:p>
        </p:txBody>
      </p:sp>
      <p:sp>
        <p:nvSpPr>
          <p:cNvPr id="6" name="Rounded Rectangle 5"/>
          <p:cNvSpPr/>
          <p:nvPr/>
        </p:nvSpPr>
        <p:spPr>
          <a:xfrm>
            <a:off x="10424160" y="420624"/>
            <a:ext cx="1124712" cy="347472"/>
          </a:xfrm>
          <a:prstGeom prst="roundRect">
            <a:avLst>
              <a:gd name="adj" fmla="val 50000"/>
            </a:avLst>
          </a:prstGeom>
          <a:solidFill>
            <a:srgbClr val="FFFFFF"/>
          </a:solidFill>
          <a:ln w="12700">
            <a:solidFill>
              <a:srgbClr val="E4E4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424160" y="420624"/>
            <a:ext cx="1124712" cy="347472"/>
          </a:xfrm>
          <a:prstGeom prst="rect">
            <a:avLst/>
          </a:prstGeom>
          <a:noFill/>
        </p:spPr>
        <p:txBody>
          <a:bodyPr wrap="square" anchor="ctr" lIns="0" rIns="0" tIns="0" bIns="0">
            <a:spAutoFit/>
          </a:bodyPr>
          <a:lstStyle/>
          <a:p>
            <a:pPr algn="ctr">
              <a:spcAft>
                <a:spcPts val="0"/>
              </a:spcAft>
            </a:pPr>
            <a:r>
              <a:rPr sz="1100" b="1">
                <a:solidFill>
                  <a:srgbClr val="626268"/>
                </a:solidFill>
                <a:latin typeface="Calibri"/>
              </a:rPr>
              <a:t>11 / 11</a:t>
            </a:r>
          </a:p>
        </p:txBody>
      </p:sp>
      <p:sp>
        <p:nvSpPr>
          <p:cNvPr id="8" name="TextBox 7"/>
          <p:cNvSpPr txBox="1"/>
          <p:nvPr/>
        </p:nvSpPr>
        <p:spPr>
          <a:xfrm>
            <a:off x="822960" y="914400"/>
            <a:ext cx="10698480" cy="731520"/>
          </a:xfrm>
          <a:prstGeom prst="rect">
            <a:avLst/>
          </a:prstGeom>
          <a:noFill/>
        </p:spPr>
        <p:txBody>
          <a:bodyPr wrap="square" anchor="t" lIns="0" rIns="0" tIns="0" bIns="0">
            <a:spAutoFit/>
          </a:bodyPr>
          <a:lstStyle/>
          <a:p>
            <a:pPr algn="l">
              <a:spcAft>
                <a:spcPts val="0"/>
              </a:spcAft>
            </a:pPr>
            <a:r>
              <a:rPr sz="4000" b="1">
                <a:solidFill>
                  <a:srgbClr val="0A263F"/>
                </a:solidFill>
                <a:latin typeface="Calibri"/>
              </a:rPr>
              <a:t>Next steps</a:t>
            </a:r>
          </a:p>
        </p:txBody>
      </p:sp>
      <p:sp>
        <p:nvSpPr>
          <p:cNvPr id="9" name="Freeform 8"/>
          <p:cNvSpPr/>
          <p:nvPr/>
        </p:nvSpPr>
        <p:spPr>
          <a:xfrm>
            <a:off x="841248" y="1548723"/>
            <a:ext cx="2697480" cy="135628"/>
          </a:xfrm>
          <a:custGeom>
            <a:avLst/>
            <a:gdLst/>
            <a:ahLst/>
            <a:cxnLst/>
            <a:rect l="l" t="t" r="r" b="b"/>
            <a:pathLst>
              <a:path w="2697480" h="135628">
                <a:moveTo>
                  <a:pt x="0" y="94932"/>
                </a:moveTo>
                <a:lnTo>
                  <a:pt x="67437" y="105232"/>
                </a:lnTo>
                <a:lnTo>
                  <a:pt x="134874" y="114714"/>
                </a:lnTo>
                <a:lnTo>
                  <a:pt x="202311" y="122872"/>
                </a:lnTo>
                <a:lnTo>
                  <a:pt x="269748" y="129276"/>
                </a:lnTo>
                <a:lnTo>
                  <a:pt x="337185" y="133595"/>
                </a:lnTo>
                <a:lnTo>
                  <a:pt x="404622" y="135628"/>
                </a:lnTo>
                <a:lnTo>
                  <a:pt x="472059" y="135305"/>
                </a:lnTo>
                <a:lnTo>
                  <a:pt x="539496" y="132701"/>
                </a:lnTo>
                <a:lnTo>
                  <a:pt x="606933" y="128019"/>
                </a:lnTo>
                <a:lnTo>
                  <a:pt x="674370" y="121580"/>
                </a:lnTo>
                <a:lnTo>
                  <a:pt x="741807" y="113797"/>
                </a:lnTo>
                <a:lnTo>
                  <a:pt x="809244" y="105143"/>
                </a:lnTo>
                <a:lnTo>
                  <a:pt x="876681" y="96118"/>
                </a:lnTo>
                <a:lnTo>
                  <a:pt x="944118" y="87211"/>
                </a:lnTo>
                <a:lnTo>
                  <a:pt x="1011555" y="78869"/>
                </a:lnTo>
                <a:lnTo>
                  <a:pt x="1078992" y="71462"/>
                </a:lnTo>
                <a:lnTo>
                  <a:pt x="1146429" y="65264"/>
                </a:lnTo>
                <a:lnTo>
                  <a:pt x="1213866" y="60431"/>
                </a:lnTo>
                <a:lnTo>
                  <a:pt x="1281303" y="56995"/>
                </a:lnTo>
                <a:lnTo>
                  <a:pt x="1348740" y="54871"/>
                </a:lnTo>
                <a:lnTo>
                  <a:pt x="1416177" y="53860"/>
                </a:lnTo>
                <a:lnTo>
                  <a:pt x="1483614" y="53678"/>
                </a:lnTo>
                <a:lnTo>
                  <a:pt x="1551051" y="53974"/>
                </a:lnTo>
                <a:lnTo>
                  <a:pt x="1618488" y="54369"/>
                </a:lnTo>
                <a:lnTo>
                  <a:pt x="1685925" y="54486"/>
                </a:lnTo>
                <a:lnTo>
                  <a:pt x="1753362" y="53982"/>
                </a:lnTo>
                <a:lnTo>
                  <a:pt x="1820799" y="52583"/>
                </a:lnTo>
                <a:lnTo>
                  <a:pt x="1888236" y="50104"/>
                </a:lnTo>
                <a:lnTo>
                  <a:pt x="1955673" y="46471"/>
                </a:lnTo>
                <a:lnTo>
                  <a:pt x="2023110" y="41727"/>
                </a:lnTo>
                <a:lnTo>
                  <a:pt x="2090547" y="36034"/>
                </a:lnTo>
                <a:lnTo>
                  <a:pt x="2157984" y="29663"/>
                </a:lnTo>
                <a:lnTo>
                  <a:pt x="2225421" y="22973"/>
                </a:lnTo>
                <a:lnTo>
                  <a:pt x="2292858" y="16389"/>
                </a:lnTo>
                <a:lnTo>
                  <a:pt x="2360295" y="10367"/>
                </a:lnTo>
                <a:lnTo>
                  <a:pt x="2427732" y="5362"/>
                </a:lnTo>
                <a:lnTo>
                  <a:pt x="2495169" y="1790"/>
                </a:lnTo>
                <a:lnTo>
                  <a:pt x="2562606" y="0"/>
                </a:lnTo>
                <a:lnTo>
                  <a:pt x="2630043" y="241"/>
                </a:lnTo>
                <a:lnTo>
                  <a:pt x="2697480" y="2641"/>
                </a:lnTo>
              </a:path>
            </a:pathLst>
          </a:custGeom>
          <a:noFill/>
          <a:ln w="45720" cap="rnd">
            <a:solidFill>
              <a:srgbClr val="F55F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2960" y="6419088"/>
            <a:ext cx="7315200" cy="274320"/>
          </a:xfrm>
          <a:prstGeom prst="rect">
            <a:avLst/>
          </a:prstGeom>
          <a:noFill/>
        </p:spPr>
        <p:txBody>
          <a:bodyPr wrap="square" anchor="t" lIns="0" rIns="0" tIns="0" bIns="0">
            <a:spAutoFit/>
          </a:bodyPr>
          <a:lstStyle/>
          <a:p>
            <a:pPr algn="l">
              <a:spcAft>
                <a:spcPts val="600"/>
              </a:spcAft>
            </a:pPr>
            <a:r>
              <a:rPr sz="1000" b="0">
                <a:solidFill>
                  <a:srgbClr val="626268"/>
                </a:solidFill>
                <a:latin typeface="Calibri"/>
              </a:rPr>
              <a:t>Example SEO Studio   |   Proposal for Marketingly (marketingly.org)</a:t>
            </a:r>
          </a:p>
        </p:txBody>
      </p:sp>
      <p:sp>
        <p:nvSpPr>
          <p:cNvPr id="11" name="TextBox 10"/>
          <p:cNvSpPr txBox="1"/>
          <p:nvPr/>
        </p:nvSpPr>
        <p:spPr>
          <a:xfrm>
            <a:off x="7863840" y="6419088"/>
            <a:ext cx="3685032" cy="274320"/>
          </a:xfrm>
          <a:prstGeom prst="rect">
            <a:avLst/>
          </a:prstGeom>
          <a:noFill/>
        </p:spPr>
        <p:txBody>
          <a:bodyPr wrap="square" anchor="t" lIns="0" rIns="0" tIns="0" bIns="0">
            <a:spAutoFit/>
          </a:bodyPr>
          <a:lstStyle/>
          <a:p>
            <a:pPr algn="r">
              <a:spcAft>
                <a:spcPts val="600"/>
              </a:spcAft>
            </a:pPr>
            <a:r>
              <a:rPr sz="1000" b="0">
                <a:solidFill>
                  <a:srgbClr val="626268"/>
                </a:solidFill>
                <a:latin typeface="Calibri"/>
              </a:rPr>
              <a:t>Free template from SEOSage  |  seosage.co</a:t>
            </a:r>
          </a:p>
        </p:txBody>
      </p:sp>
      <p:pic>
        <p:nvPicPr>
          <p:cNvPr id="12" name="Note (delete me)" descr="note-next.png"/>
          <p:cNvPicPr>
            <a:picLocks noChangeAspect="1"/>
          </p:cNvPicPr>
          <p:nvPr/>
        </p:nvPicPr>
        <p:blipFill>
          <a:blip r:embed="rId3"/>
          <a:stretch>
            <a:fillRect/>
          </a:stretch>
        </p:blipFill>
        <p:spPr>
          <a:xfrm>
            <a:off x="8686800" y="1325880"/>
            <a:ext cx="2103120" cy="954393"/>
          </a:xfrm>
          <a:prstGeom prst="rect">
            <a:avLst/>
          </a:prstGeom>
        </p:spPr>
      </p:pic>
      <p:sp>
        <p:nvSpPr>
          <p:cNvPr id="13" name="Rounded Rectangle 12"/>
          <p:cNvSpPr/>
          <p:nvPr/>
        </p:nvSpPr>
        <p:spPr>
          <a:xfrm>
            <a:off x="822960" y="2377440"/>
            <a:ext cx="3429000" cy="2194560"/>
          </a:xfrm>
          <a:prstGeom prst="roundRect">
            <a:avLst>
              <a:gd name="adj" fmla="val 8333"/>
            </a:avLst>
          </a:prstGeom>
          <a:solidFill>
            <a:srgbClr val="FFFFFF"/>
          </a:solidFill>
          <a:ln w="12700">
            <a:solidFill>
              <a:srgbClr val="E4E4E7"/>
            </a:solidFill>
          </a:ln>
          <a:effectLst>
            <a:outerShdw blurRad="254000" dist="88900" dir="5400000" algn="t" rotWithShape="0">
              <a:srgbClr val="0A263F">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97280" y="2514600"/>
            <a:ext cx="1371600" cy="914400"/>
          </a:xfrm>
          <a:prstGeom prst="rect">
            <a:avLst/>
          </a:prstGeom>
          <a:noFill/>
        </p:spPr>
        <p:txBody>
          <a:bodyPr wrap="square" anchor="t" lIns="0" rIns="0" tIns="0" bIns="0">
            <a:spAutoFit/>
          </a:bodyPr>
          <a:lstStyle/>
          <a:p>
            <a:pPr algn="l">
              <a:spcAft>
                <a:spcPts val="0"/>
              </a:spcAft>
            </a:pPr>
            <a:r>
              <a:rPr sz="5400" b="1">
                <a:solidFill>
                  <a:srgbClr val="F55F42"/>
                </a:solidFill>
                <a:latin typeface="Calibri"/>
              </a:rPr>
              <a:t>1</a:t>
            </a:r>
          </a:p>
        </p:txBody>
      </p:sp>
      <p:sp>
        <p:nvSpPr>
          <p:cNvPr id="15" name="TextBox 14"/>
          <p:cNvSpPr txBox="1"/>
          <p:nvPr/>
        </p:nvSpPr>
        <p:spPr>
          <a:xfrm>
            <a:off x="1097280" y="3520440"/>
            <a:ext cx="2926080" cy="914400"/>
          </a:xfrm>
          <a:prstGeom prst="rect">
            <a:avLst/>
          </a:prstGeom>
          <a:noFill/>
        </p:spPr>
        <p:txBody>
          <a:bodyPr wrap="square" anchor="t" lIns="0" rIns="0" tIns="0" bIns="0">
            <a:spAutoFit/>
          </a:bodyPr>
          <a:lstStyle/>
          <a:p>
            <a:pPr algn="l">
              <a:spcAft>
                <a:spcPts val="600"/>
              </a:spcAft>
            </a:pPr>
            <a:r>
              <a:rPr sz="1700" b="0">
                <a:solidFill>
                  <a:srgbClr val="171717"/>
                </a:solidFill>
                <a:latin typeface="Calibri"/>
              </a:rPr>
              <a:t>Reply to accept this proposal.</a:t>
            </a:r>
          </a:p>
        </p:txBody>
      </p:sp>
      <p:sp>
        <p:nvSpPr>
          <p:cNvPr id="16" name="Rounded Rectangle 15"/>
          <p:cNvSpPr/>
          <p:nvPr/>
        </p:nvSpPr>
        <p:spPr>
          <a:xfrm>
            <a:off x="4434840" y="2377440"/>
            <a:ext cx="3429000" cy="2194560"/>
          </a:xfrm>
          <a:prstGeom prst="roundRect">
            <a:avLst>
              <a:gd name="adj" fmla="val 8333"/>
            </a:avLst>
          </a:prstGeom>
          <a:solidFill>
            <a:srgbClr val="FFFFFF"/>
          </a:solidFill>
          <a:ln w="12700">
            <a:solidFill>
              <a:srgbClr val="E4E4E7"/>
            </a:solidFill>
          </a:ln>
          <a:effectLst>
            <a:outerShdw blurRad="254000" dist="88900" dir="5400000" algn="t" rotWithShape="0">
              <a:srgbClr val="0A263F">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709160" y="2514600"/>
            <a:ext cx="1371600" cy="914400"/>
          </a:xfrm>
          <a:prstGeom prst="rect">
            <a:avLst/>
          </a:prstGeom>
          <a:noFill/>
        </p:spPr>
        <p:txBody>
          <a:bodyPr wrap="square" anchor="t" lIns="0" rIns="0" tIns="0" bIns="0">
            <a:spAutoFit/>
          </a:bodyPr>
          <a:lstStyle/>
          <a:p>
            <a:pPr algn="l">
              <a:spcAft>
                <a:spcPts val="0"/>
              </a:spcAft>
            </a:pPr>
            <a:r>
              <a:rPr sz="5400" b="1">
                <a:solidFill>
                  <a:srgbClr val="F55F42"/>
                </a:solidFill>
                <a:latin typeface="Calibri"/>
              </a:rPr>
              <a:t>2</a:t>
            </a:r>
          </a:p>
        </p:txBody>
      </p:sp>
      <p:sp>
        <p:nvSpPr>
          <p:cNvPr id="18" name="TextBox 17"/>
          <p:cNvSpPr txBox="1"/>
          <p:nvPr/>
        </p:nvSpPr>
        <p:spPr>
          <a:xfrm>
            <a:off x="4709160" y="3520440"/>
            <a:ext cx="2926080" cy="914400"/>
          </a:xfrm>
          <a:prstGeom prst="rect">
            <a:avLst/>
          </a:prstGeom>
          <a:noFill/>
        </p:spPr>
        <p:txBody>
          <a:bodyPr wrap="square" anchor="t" lIns="0" rIns="0" tIns="0" bIns="0">
            <a:spAutoFit/>
          </a:bodyPr>
          <a:lstStyle/>
          <a:p>
            <a:pPr algn="l">
              <a:spcAft>
                <a:spcPts val="600"/>
              </a:spcAft>
            </a:pPr>
            <a:r>
              <a:rPr sz="1700" b="0">
                <a:solidFill>
                  <a:srgbClr val="171717"/>
                </a:solidFill>
                <a:latin typeface="Calibri"/>
              </a:rPr>
              <a:t>Sign below.</a:t>
            </a:r>
          </a:p>
        </p:txBody>
      </p:sp>
      <p:sp>
        <p:nvSpPr>
          <p:cNvPr id="19" name="Rounded Rectangle 18"/>
          <p:cNvSpPr/>
          <p:nvPr/>
        </p:nvSpPr>
        <p:spPr>
          <a:xfrm>
            <a:off x="8046720" y="2377440"/>
            <a:ext cx="3429000" cy="2194560"/>
          </a:xfrm>
          <a:prstGeom prst="roundRect">
            <a:avLst>
              <a:gd name="adj" fmla="val 8333"/>
            </a:avLst>
          </a:prstGeom>
          <a:solidFill>
            <a:srgbClr val="FFFFFF"/>
          </a:solidFill>
          <a:ln w="12700">
            <a:solidFill>
              <a:srgbClr val="E4E4E7"/>
            </a:solidFill>
          </a:ln>
          <a:effectLst>
            <a:outerShdw blurRad="254000" dist="88900" dir="5400000" algn="t" rotWithShape="0">
              <a:srgbClr val="0A263F">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321040" y="2514600"/>
            <a:ext cx="1371600" cy="914400"/>
          </a:xfrm>
          <a:prstGeom prst="rect">
            <a:avLst/>
          </a:prstGeom>
          <a:noFill/>
        </p:spPr>
        <p:txBody>
          <a:bodyPr wrap="square" anchor="t" lIns="0" rIns="0" tIns="0" bIns="0">
            <a:spAutoFit/>
          </a:bodyPr>
          <a:lstStyle/>
          <a:p>
            <a:pPr algn="l">
              <a:spcAft>
                <a:spcPts val="0"/>
              </a:spcAft>
            </a:pPr>
            <a:r>
              <a:rPr sz="5400" b="1">
                <a:solidFill>
                  <a:srgbClr val="F55F42"/>
                </a:solidFill>
                <a:latin typeface="Calibri"/>
              </a:rPr>
              <a:t>3</a:t>
            </a:r>
          </a:p>
        </p:txBody>
      </p:sp>
      <p:sp>
        <p:nvSpPr>
          <p:cNvPr id="21" name="TextBox 20"/>
          <p:cNvSpPr txBox="1"/>
          <p:nvPr/>
        </p:nvSpPr>
        <p:spPr>
          <a:xfrm>
            <a:off x="8321040" y="3520440"/>
            <a:ext cx="2926080" cy="914400"/>
          </a:xfrm>
          <a:prstGeom prst="rect">
            <a:avLst/>
          </a:prstGeom>
          <a:noFill/>
        </p:spPr>
        <p:txBody>
          <a:bodyPr wrap="square" anchor="t" lIns="0" rIns="0" tIns="0" bIns="0">
            <a:spAutoFit/>
          </a:bodyPr>
          <a:lstStyle/>
          <a:p>
            <a:pPr algn="l">
              <a:spcAft>
                <a:spcPts val="600"/>
              </a:spcAft>
            </a:pPr>
            <a:r>
              <a:rPr sz="1700" b="0">
                <a:solidFill>
                  <a:srgbClr val="171717"/>
                </a:solidFill>
                <a:latin typeface="Calibri"/>
              </a:rPr>
              <a:t>We book the kickoff within 5 working days.</a:t>
            </a:r>
          </a:p>
        </p:txBody>
      </p:sp>
      <p:sp>
        <p:nvSpPr>
          <p:cNvPr id="22" name="Rectangle 21"/>
          <p:cNvSpPr/>
          <p:nvPr/>
        </p:nvSpPr>
        <p:spPr>
          <a:xfrm>
            <a:off x="822960" y="5486400"/>
            <a:ext cx="5120640" cy="18288"/>
          </a:xfrm>
          <a:prstGeom prst="rect">
            <a:avLst/>
          </a:prstGeom>
          <a:solidFill>
            <a:srgbClr val="1717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22960" y="5577840"/>
            <a:ext cx="5120640" cy="274320"/>
          </a:xfrm>
          <a:prstGeom prst="rect">
            <a:avLst/>
          </a:prstGeom>
          <a:noFill/>
        </p:spPr>
        <p:txBody>
          <a:bodyPr wrap="square" anchor="t" lIns="0" rIns="0" tIns="0" bIns="0">
            <a:spAutoFit/>
          </a:bodyPr>
          <a:lstStyle/>
          <a:p>
            <a:pPr algn="l">
              <a:spcAft>
                <a:spcPts val="600"/>
              </a:spcAft>
            </a:pPr>
            <a:r>
              <a:rPr sz="1200" b="0">
                <a:solidFill>
                  <a:srgbClr val="626268"/>
                </a:solidFill>
                <a:latin typeface="Calibri"/>
              </a:rPr>
              <a:t>Client   |   Date</a:t>
            </a:r>
          </a:p>
        </p:txBody>
      </p:sp>
      <p:sp>
        <p:nvSpPr>
          <p:cNvPr id="24" name="Rectangle 23"/>
          <p:cNvSpPr/>
          <p:nvPr/>
        </p:nvSpPr>
        <p:spPr>
          <a:xfrm>
            <a:off x="6309360" y="5486400"/>
            <a:ext cx="5120640" cy="18288"/>
          </a:xfrm>
          <a:prstGeom prst="rect">
            <a:avLst/>
          </a:prstGeom>
          <a:solidFill>
            <a:srgbClr val="1717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309360" y="5577840"/>
            <a:ext cx="5120640" cy="274320"/>
          </a:xfrm>
          <a:prstGeom prst="rect">
            <a:avLst/>
          </a:prstGeom>
          <a:noFill/>
        </p:spPr>
        <p:txBody>
          <a:bodyPr wrap="square" anchor="t" lIns="0" rIns="0" tIns="0" bIns="0">
            <a:spAutoFit/>
          </a:bodyPr>
          <a:lstStyle/>
          <a:p>
            <a:pPr algn="l">
              <a:spcAft>
                <a:spcPts val="600"/>
              </a:spcAft>
            </a:pPr>
            <a:r>
              <a:rPr sz="1200" b="0">
                <a:solidFill>
                  <a:srgbClr val="626268"/>
                </a:solidFill>
                <a:latin typeface="Calibri"/>
              </a:rPr>
              <a:t>For Example SEO Studio   |   Date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