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62000" y="508000"/>
            <a:ext cx="330200" cy="330200"/>
          </a:xfrm>
          <a:prstGeom prst="roundRect">
            <a:avLst>
              <a:gd name="adj" fmla="val 19230"/>
            </a:avLst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62000" y="508000"/>
            <a:ext cx="330200" cy="330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FFFFFF"/>
                </a:solidFill>
                <a:latin typeface="Segoe UI Semibold"/>
              </a:rPr>
              <a:t>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3800" y="508000"/>
            <a:ext cx="3810000" cy="330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14212E"/>
                </a:solidFill>
                <a:latin typeface="Segoe UI Semibold"/>
              </a:rPr>
              <a:t>Marketingly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2000" y="2095500"/>
            <a:ext cx="2603500" cy="330200"/>
          </a:xfrm>
          <a:prstGeom prst="roundRect">
            <a:avLst>
              <a:gd name="adj" fmla="val 15384"/>
            </a:avLst>
          </a:prstGeom>
          <a:solidFill>
            <a:srgbClr val="E8F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095500"/>
            <a:ext cx="2603500" cy="330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>
                <a:solidFill>
                  <a:srgbClr val="0069AD"/>
                </a:solidFill>
                <a:latin typeface="Segoe UI Semibold"/>
              </a:rPr>
              <a:t>SEO AUDIT  |  9 OCTOBER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67000"/>
            <a:ext cx="7556500" cy="127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300" b="0">
                <a:solidFill>
                  <a:srgbClr val="14212E"/>
                </a:solidFill>
                <a:latin typeface="Segoe UI"/>
              </a:rPr>
              <a:t>marketingly.org is in good shape. Here is what to do first.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191000"/>
            <a:ext cx="6350000" cy="825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>
                <a:solidFill>
                  <a:srgbClr val="5B6B7A"/>
                </a:solidFill>
                <a:latin typeface="Segoe UI"/>
              </a:rPr>
              <a:t>We checked all 53 pages. There are four warnings, and none of them sit on a page that brought a visit last month.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445500" y="1587500"/>
            <a:ext cx="2984500" cy="4064000"/>
          </a:xfrm>
          <a:prstGeom prst="roundRect">
            <a:avLst>
              <a:gd name="adj" fmla="val 5106"/>
            </a:avLst>
          </a:prstGeom>
          <a:solidFill>
            <a:srgbClr val="F5F8FB"/>
          </a:solidFill>
          <a:ln w="1270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99500" y="1841500"/>
            <a:ext cx="2476500" cy="25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B6B7A"/>
                </a:solidFill>
                <a:latin typeface="Segoe UI Semibold"/>
              </a:rPr>
              <a:t>HEALTH SCORE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99500" y="2095500"/>
            <a:ext cx="2476500" cy="177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500" b="0">
                <a:solidFill>
                  <a:srgbClr val="00A5FE"/>
                </a:solidFill>
                <a:latin typeface="Segoe UI"/>
              </a:rPr>
              <a:t>99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99500" y="3873500"/>
            <a:ext cx="24765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5B6B7A"/>
                </a:solidFill>
                <a:latin typeface="Segoe UI"/>
              </a:rPr>
              <a:t>out of 100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99500" y="4267200"/>
            <a:ext cx="2476500" cy="88900"/>
          </a:xfrm>
          <a:prstGeom prst="roundRect">
            <a:avLst>
              <a:gd name="adj" fmla="val 50000"/>
            </a:avLst>
          </a:prstGeom>
          <a:solidFill>
            <a:srgbClr val="E1E8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699500" y="4267200"/>
            <a:ext cx="2451100" cy="88900"/>
          </a:xfrm>
          <a:prstGeom prst="roundRect">
            <a:avLst>
              <a:gd name="adj" fmla="val 50000"/>
            </a:avLst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699500" y="4635500"/>
            <a:ext cx="774700" cy="762000"/>
          </a:xfrm>
          <a:prstGeom prst="roundRect">
            <a:avLst>
              <a:gd name="adj" fmla="val 11666"/>
            </a:avLst>
          </a:prstGeom>
          <a:solidFill>
            <a:srgbClr val="FFFFFF"/>
          </a:solidFill>
          <a:ln w="1270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99500" y="4737100"/>
            <a:ext cx="774700" cy="35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2200" b="0">
                <a:solidFill>
                  <a:srgbClr val="14212E"/>
                </a:solidFill>
                <a:latin typeface="Segoe UI Semibold"/>
              </a:rPr>
              <a:t>53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99500" y="5118100"/>
            <a:ext cx="774700" cy="215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0">
                <a:solidFill>
                  <a:srgbClr val="5B6B7A"/>
                </a:solidFill>
                <a:latin typeface="Segoe UI"/>
              </a:rPr>
              <a:t>pages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550400" y="4635500"/>
            <a:ext cx="774700" cy="762000"/>
          </a:xfrm>
          <a:prstGeom prst="roundRect">
            <a:avLst>
              <a:gd name="adj" fmla="val 11666"/>
            </a:avLst>
          </a:prstGeom>
          <a:solidFill>
            <a:srgbClr val="FFFFFF"/>
          </a:solidFill>
          <a:ln w="1270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50400" y="4737100"/>
            <a:ext cx="774700" cy="35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2200" b="0">
                <a:solidFill>
                  <a:srgbClr val="14212E"/>
                </a:solidFill>
                <a:latin typeface="Segoe UI Semibold"/>
              </a:rPr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50400" y="5118100"/>
            <a:ext cx="774700" cy="215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0">
                <a:solidFill>
                  <a:srgbClr val="5B6B7A"/>
                </a:solidFill>
                <a:latin typeface="Segoe UI"/>
              </a:rPr>
              <a:t>errors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401300" y="4635500"/>
            <a:ext cx="774700" cy="762000"/>
          </a:xfrm>
          <a:prstGeom prst="roundRect">
            <a:avLst>
              <a:gd name="adj" fmla="val 11666"/>
            </a:avLst>
          </a:prstGeom>
          <a:solidFill>
            <a:srgbClr val="FFFFFF"/>
          </a:solidFill>
          <a:ln w="1270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401300" y="4737100"/>
            <a:ext cx="774700" cy="35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2200" b="0">
                <a:solidFill>
                  <a:srgbClr val="14212E"/>
                </a:solidFill>
                <a:latin typeface="Segoe UI Semibold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01300" y="5118100"/>
            <a:ext cx="774700" cy="215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0">
                <a:solidFill>
                  <a:srgbClr val="5B6B7A"/>
                </a:solidFill>
                <a:latin typeface="Segoe UI"/>
              </a:rPr>
              <a:t>warnings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62000" y="6286500"/>
            <a:ext cx="10668000" cy="0"/>
          </a:xfrm>
          <a:prstGeom prst="line">
            <a:avLst/>
          </a:prstGeom>
          <a:ln w="12700">
            <a:solidFill>
              <a:srgbClr val="E1E8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62000" y="6426200"/>
            <a:ext cx="5715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B6B7A"/>
                </a:solidFill>
                <a:latin typeface="Segoe UI"/>
              </a:rPr>
              <a:t>Prepared by Marketingly  |  marketingly.org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25000" y="6426200"/>
            <a:ext cx="1905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5B6B7A"/>
                </a:solidFill>
                <a:latin typeface="Segoe UI"/>
              </a:rPr>
              <a:t>1 / 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15000" y="6426200"/>
            <a:ext cx="3556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0069AD"/>
                </a:solidFill>
                <a:latin typeface="Segoe UI"/>
              </a:rPr>
              <a:t>Example deck designed by Claude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62000" y="508000"/>
            <a:ext cx="330200" cy="330200"/>
          </a:xfrm>
          <a:prstGeom prst="roundRect">
            <a:avLst>
              <a:gd name="adj" fmla="val 19230"/>
            </a:avLst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62000" y="508000"/>
            <a:ext cx="330200" cy="330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FFFFFF"/>
                </a:solidFill>
                <a:latin typeface="Segoe UI Semibold"/>
              </a:rPr>
              <a:t>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3800" y="508000"/>
            <a:ext cx="3810000" cy="330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14212E"/>
                </a:solidFill>
                <a:latin typeface="Segoe UI Semibold"/>
              </a:rPr>
              <a:t>Marketingly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143000"/>
            <a:ext cx="9525000" cy="63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600" b="0">
                <a:solidFill>
                  <a:srgbClr val="14212E"/>
                </a:solidFill>
                <a:latin typeface="Segoe UI"/>
              </a:rPr>
              <a:t>The short version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1752600"/>
            <a:ext cx="9525000" cy="317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5B6B7A"/>
                </a:solidFill>
                <a:latin typeface="Segoe UI"/>
              </a:rPr>
              <a:t>Written for the person who has two minutes.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413000"/>
            <a:ext cx="3384550" cy="3619500"/>
          </a:xfrm>
          <a:prstGeom prst="roundRect">
            <a:avLst>
              <a:gd name="adj" fmla="val 3752"/>
            </a:avLst>
          </a:prstGeom>
          <a:solidFill>
            <a:srgbClr val="FFFFFF"/>
          </a:solidFill>
          <a:ln w="1270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16000" y="2413000"/>
            <a:ext cx="609600" cy="50800"/>
          </a:xfrm>
          <a:prstGeom prst="roundRect">
            <a:avLst>
              <a:gd name="adj" fmla="val 50000"/>
            </a:avLst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16000" y="2730500"/>
            <a:ext cx="28765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0">
                <a:solidFill>
                  <a:srgbClr val="00A5FE"/>
                </a:solidFill>
                <a:latin typeface="Segoe UI"/>
              </a:rPr>
              <a:t>2.8 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6000" y="3492500"/>
            <a:ext cx="2876550" cy="25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5B6B7A"/>
                </a:solidFill>
                <a:latin typeface="Segoe UI Semibold"/>
              </a:rPr>
              <a:t>home page response time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016000" y="3886200"/>
            <a:ext cx="2876550" cy="0"/>
          </a:xfrm>
          <a:prstGeom prst="line">
            <a:avLst/>
          </a:prstGeom>
          <a:ln w="12700">
            <a:solidFill>
              <a:srgbClr val="E1E8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16000" y="4064000"/>
            <a:ext cx="2876550" cy="63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4212E"/>
                </a:solidFill>
                <a:latin typeface="Segoe UI Semibold"/>
              </a:rPr>
              <a:t>Speed up the home page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6000" y="4826000"/>
            <a:ext cx="2876550" cy="1079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0">
                <a:solidFill>
                  <a:srgbClr val="5B6B7A"/>
                </a:solidFill>
                <a:latin typeface="Segoe UI"/>
              </a:rPr>
              <a:t>The slowest page on the site, and it brings in 6 of the 10 visits from Google.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00550" y="2413000"/>
            <a:ext cx="3384550" cy="3619500"/>
          </a:xfrm>
          <a:prstGeom prst="roundRect">
            <a:avLst>
              <a:gd name="adj" fmla="val 3752"/>
            </a:avLst>
          </a:prstGeom>
          <a:solidFill>
            <a:srgbClr val="FFFFFF"/>
          </a:solidFill>
          <a:ln w="1270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654550" y="2413000"/>
            <a:ext cx="609600" cy="50800"/>
          </a:xfrm>
          <a:prstGeom prst="roundRect">
            <a:avLst>
              <a:gd name="adj" fmla="val 50000"/>
            </a:avLst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54550" y="2730500"/>
            <a:ext cx="28765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0">
                <a:solidFill>
                  <a:srgbClr val="00A5FE"/>
                </a:solidFill>
                <a:latin typeface="Segoe UI"/>
              </a:rPr>
              <a:t>0 visits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54550" y="3492500"/>
            <a:ext cx="2876550" cy="25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5B6B7A"/>
                </a:solidFill>
                <a:latin typeface="Segoe UI Semibold"/>
              </a:rPr>
              <a:t>to the four warned pages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4654550" y="3886200"/>
            <a:ext cx="2876550" cy="0"/>
          </a:xfrm>
          <a:prstGeom prst="line">
            <a:avLst/>
          </a:prstGeom>
          <a:ln w="12700">
            <a:solidFill>
              <a:srgbClr val="E1E8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654550" y="4064000"/>
            <a:ext cx="2876550" cy="63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4212E"/>
                </a:solidFill>
                <a:latin typeface="Segoe UI Semibold"/>
              </a:rPr>
              <a:t>The warnings are on quiet pages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54550" y="4826000"/>
            <a:ext cx="2876550" cy="1079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0">
                <a:solidFill>
                  <a:srgbClr val="5B6B7A"/>
                </a:solidFill>
                <a:latin typeface="Segoe UI"/>
              </a:rPr>
              <a:t>Duplicate titles, a missing H1 and a long description. None brought a visit in 28 days.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39100" y="2413000"/>
            <a:ext cx="3384550" cy="3619500"/>
          </a:xfrm>
          <a:prstGeom prst="roundRect">
            <a:avLst>
              <a:gd name="adj" fmla="val 3752"/>
            </a:avLst>
          </a:prstGeom>
          <a:solidFill>
            <a:srgbClr val="FFFFFF"/>
          </a:solidFill>
          <a:ln w="1270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8293100" y="2413000"/>
            <a:ext cx="609600" cy="50800"/>
          </a:xfrm>
          <a:prstGeom prst="roundRect">
            <a:avLst>
              <a:gd name="adj" fmla="val 50000"/>
            </a:avLst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93100" y="2730500"/>
            <a:ext cx="28765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0">
                <a:solidFill>
                  <a:srgbClr val="00A5FE"/>
                </a:solidFill>
                <a:latin typeface="Segoe UI"/>
              </a:rPr>
              <a:t>1.2%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93100" y="3492500"/>
            <a:ext cx="2876550" cy="25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5B6B7A"/>
                </a:solidFill>
                <a:latin typeface="Segoe UI Semibold"/>
              </a:rPr>
              <a:t>click rate on two articles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293100" y="3886200"/>
            <a:ext cx="2876550" cy="0"/>
          </a:xfrm>
          <a:prstGeom prst="line">
            <a:avLst/>
          </a:prstGeom>
          <a:ln w="12700">
            <a:solidFill>
              <a:srgbClr val="E1E8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293100" y="4064000"/>
            <a:ext cx="2876550" cy="63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14212E"/>
                </a:solidFill>
                <a:latin typeface="Segoe UI Semibold"/>
              </a:rPr>
              <a:t>Two articles are seen, rarely clicked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93100" y="4826000"/>
            <a:ext cx="2876550" cy="1079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0">
                <a:solidFill>
                  <a:srgbClr val="5B6B7A"/>
                </a:solidFill>
                <a:latin typeface="Segoe UI"/>
              </a:rPr>
              <a:t>Each is shown about 80 times in search. Better titles and descriptions could change that.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9" name="Connector 28"/>
          <p:cNvCxnSpPr/>
          <p:nvPr/>
        </p:nvCxnSpPr>
        <p:spPr>
          <a:xfrm>
            <a:off x="762000" y="6286500"/>
            <a:ext cx="10668000" cy="0"/>
          </a:xfrm>
          <a:prstGeom prst="line">
            <a:avLst/>
          </a:prstGeom>
          <a:ln w="12700">
            <a:solidFill>
              <a:srgbClr val="E1E8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62000" y="6426200"/>
            <a:ext cx="5715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B6B7A"/>
                </a:solidFill>
                <a:latin typeface="Segoe UI"/>
              </a:rPr>
              <a:t>Prepared by Marketingly  |  marketingly.org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0" y="6426200"/>
            <a:ext cx="1905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5B6B7A"/>
                </a:solidFill>
                <a:latin typeface="Segoe UI"/>
              </a:rPr>
              <a:t>2 /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62000" y="508000"/>
            <a:ext cx="330200" cy="330200"/>
          </a:xfrm>
          <a:prstGeom prst="roundRect">
            <a:avLst>
              <a:gd name="adj" fmla="val 19230"/>
            </a:avLst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62000" y="508000"/>
            <a:ext cx="330200" cy="330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FFFFFF"/>
                </a:solidFill>
                <a:latin typeface="Segoe UI Semibold"/>
              </a:rPr>
              <a:t>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3800" y="508000"/>
            <a:ext cx="3810000" cy="330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14212E"/>
                </a:solidFill>
                <a:latin typeface="Segoe UI Semibold"/>
              </a:rPr>
              <a:t>Marketingly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117600"/>
            <a:ext cx="9525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400" b="0">
                <a:solidFill>
                  <a:srgbClr val="14212E"/>
                </a:solidFill>
                <a:latin typeface="Segoe UI"/>
              </a:rPr>
              <a:t>What to fix first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1663700"/>
            <a:ext cx="106680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>
                <a:solidFill>
                  <a:srgbClr val="5B6B7A"/>
                </a:solidFill>
                <a:latin typeface="Segoe UI"/>
              </a:rPr>
              <a:t>Ranked by what it means for visits. Effort is a rough guide for a developer who knows the site.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2095500"/>
            <a:ext cx="508000" cy="317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5B6B7A"/>
                </a:solidFill>
                <a:latin typeface="Segoe UI Semibold"/>
              </a:rPr>
              <a:t>#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0500" y="2095500"/>
            <a:ext cx="3175000" cy="317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5B6B7A"/>
                </a:solidFill>
                <a:latin typeface="Segoe UI Semibold"/>
              </a:rPr>
              <a:t>FIX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16500" y="2095500"/>
            <a:ext cx="3810000" cy="317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5B6B7A"/>
                </a:solidFill>
                <a:latin typeface="Segoe UI Semibold"/>
              </a:rPr>
              <a:t>WHY IT MATTERS HERE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34500" y="2095500"/>
            <a:ext cx="952500" cy="317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5B6B7A"/>
                </a:solidFill>
                <a:latin typeface="Segoe UI Semibold"/>
              </a:rPr>
              <a:t>EFFORT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50500" y="2095500"/>
            <a:ext cx="952500" cy="317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5B6B7A"/>
                </a:solidFill>
                <a:latin typeface="Segoe UI Semibold"/>
              </a:rPr>
              <a:t>IMPACT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762000" y="2438400"/>
            <a:ext cx="10668000" cy="0"/>
          </a:xfrm>
          <a:prstGeom prst="line">
            <a:avLst/>
          </a:prstGeom>
          <a:ln w="12700">
            <a:solidFill>
              <a:srgbClr val="C9D5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762000" y="2476500"/>
            <a:ext cx="10668000" cy="584200"/>
          </a:xfrm>
          <a:prstGeom prst="roundRect">
            <a:avLst>
              <a:gd name="adj" fmla="val 10869"/>
            </a:avLst>
          </a:prstGeom>
          <a:solidFill>
            <a:srgbClr val="E8F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62000" y="2476500"/>
            <a:ext cx="50800" cy="584200"/>
          </a:xfrm>
          <a:prstGeom prst="roundRect">
            <a:avLst>
              <a:gd name="adj" fmla="val 50000"/>
            </a:avLst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52500" y="2514600"/>
            <a:ext cx="4445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0069AD"/>
                </a:solidFill>
                <a:latin typeface="Segoe UI Semibold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0500" y="2514600"/>
            <a:ext cx="34290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14212E"/>
                </a:solidFill>
                <a:latin typeface="Segoe UI Semibold"/>
              </a:rPr>
              <a:t>Speed up the home page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16500" y="2514600"/>
            <a:ext cx="41275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7A"/>
                </a:solidFill>
                <a:latin typeface="Segoe UI"/>
              </a:rPr>
              <a:t>2.8 seconds to respond, and 6 of the 10 visits land here. Turn on caching and compression.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334500" y="2540000"/>
            <a:ext cx="889000" cy="266700"/>
          </a:xfrm>
          <a:prstGeom prst="roundRect">
            <a:avLst>
              <a:gd name="adj" fmla="val 23809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34500" y="2540000"/>
            <a:ext cx="889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>
                <a:solidFill>
                  <a:srgbClr val="8A5200"/>
                </a:solidFill>
                <a:latin typeface="Segoe UI Semibold"/>
              </a:rPr>
              <a:t>Medium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350500" y="2540000"/>
            <a:ext cx="889000" cy="266700"/>
          </a:xfrm>
          <a:prstGeom prst="roundRect">
            <a:avLst>
              <a:gd name="adj" fmla="val 23809"/>
            </a:avLst>
          </a:prstGeom>
          <a:solidFill>
            <a:srgbClr val="FDE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350500" y="2540000"/>
            <a:ext cx="889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>
                <a:solidFill>
                  <a:srgbClr val="B42318"/>
                </a:solidFill>
                <a:latin typeface="Segoe UI Semibold"/>
              </a:rPr>
              <a:t>High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762000" y="3060700"/>
            <a:ext cx="10668000" cy="0"/>
          </a:xfrm>
          <a:prstGeom prst="line">
            <a:avLst/>
          </a:prstGeom>
          <a:ln w="12700">
            <a:solidFill>
              <a:srgbClr val="E1E8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52500" y="3124200"/>
            <a:ext cx="4445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14212E"/>
                </a:solidFill>
                <a:latin typeface="Segoe UI Semibold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0500" y="3124200"/>
            <a:ext cx="34290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14212E"/>
                </a:solidFill>
                <a:latin typeface="Segoe UI Semibold"/>
              </a:rPr>
              <a:t>Add FAQ markup to the blog page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16500" y="3124200"/>
            <a:ext cx="41275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7A"/>
                </a:solidFill>
                <a:latin typeface="Segoe UI"/>
              </a:rPr>
              <a:t>It ranks at position 3.1 and has three question headings.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334500" y="3149600"/>
            <a:ext cx="889000" cy="266700"/>
          </a:xfrm>
          <a:prstGeom prst="roundRect">
            <a:avLst>
              <a:gd name="adj" fmla="val 23809"/>
            </a:avLst>
          </a:prstGeom>
          <a:solidFill>
            <a:srgbClr val="E3F3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334500" y="3149600"/>
            <a:ext cx="889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>
                <a:solidFill>
                  <a:srgbClr val="1F7A3A"/>
                </a:solidFill>
                <a:latin typeface="Segoe UI Semibold"/>
              </a:rPr>
              <a:t>Low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350500" y="3149600"/>
            <a:ext cx="889000" cy="266700"/>
          </a:xfrm>
          <a:prstGeom prst="roundRect">
            <a:avLst>
              <a:gd name="adj" fmla="val 23809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350500" y="3149600"/>
            <a:ext cx="889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>
                <a:solidFill>
                  <a:srgbClr val="8A5200"/>
                </a:solidFill>
                <a:latin typeface="Segoe UI Semibold"/>
              </a:rPr>
              <a:t>Medium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762000" y="3670300"/>
            <a:ext cx="10668000" cy="0"/>
          </a:xfrm>
          <a:prstGeom prst="line">
            <a:avLst/>
          </a:prstGeom>
          <a:ln w="12700">
            <a:solidFill>
              <a:srgbClr val="E1E8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52500" y="3733800"/>
            <a:ext cx="4445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14212E"/>
                </a:solidFill>
                <a:latin typeface="Segoe UI Semibold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60500" y="3733800"/>
            <a:ext cx="34290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14212E"/>
                </a:solidFill>
                <a:latin typeface="Segoe UI Semibold"/>
              </a:rPr>
              <a:t>Give two category pages their own titles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16500" y="3733800"/>
            <a:ext cx="41275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7A"/>
                </a:solidFill>
                <a:latin typeface="Segoe UI"/>
              </a:rPr>
              <a:t>They share a title or description, so they compete.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334500" y="3759200"/>
            <a:ext cx="889000" cy="266700"/>
          </a:xfrm>
          <a:prstGeom prst="roundRect">
            <a:avLst>
              <a:gd name="adj" fmla="val 23809"/>
            </a:avLst>
          </a:prstGeom>
          <a:solidFill>
            <a:srgbClr val="E3F3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334500" y="3759200"/>
            <a:ext cx="889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>
                <a:solidFill>
                  <a:srgbClr val="1F7A3A"/>
                </a:solidFill>
                <a:latin typeface="Segoe UI Semibold"/>
              </a:rPr>
              <a:t>Low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0350500" y="3759200"/>
            <a:ext cx="889000" cy="266700"/>
          </a:xfrm>
          <a:prstGeom prst="roundRect">
            <a:avLst>
              <a:gd name="adj" fmla="val 23809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350500" y="3759200"/>
            <a:ext cx="889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>
                <a:solidFill>
                  <a:srgbClr val="8A5200"/>
                </a:solidFill>
                <a:latin typeface="Segoe UI Semibold"/>
              </a:rPr>
              <a:t>Medium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762000" y="4279900"/>
            <a:ext cx="10668000" cy="0"/>
          </a:xfrm>
          <a:prstGeom prst="line">
            <a:avLst/>
          </a:prstGeom>
          <a:ln w="12700">
            <a:solidFill>
              <a:srgbClr val="E1E8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952500" y="4343400"/>
            <a:ext cx="4445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14212E"/>
                </a:solidFill>
                <a:latin typeface="Segoe UI Semibold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60500" y="4343400"/>
            <a:ext cx="34290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14212E"/>
                </a:solidFill>
                <a:latin typeface="Segoe UI Semibold"/>
              </a:rPr>
              <a:t>Rewrite the title and description of two articles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16500" y="4343400"/>
            <a:ext cx="41275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7A"/>
                </a:solidFill>
                <a:latin typeface="Segoe UI"/>
              </a:rPr>
              <a:t>Shown about 80 times each, clicked once.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334500" y="4368800"/>
            <a:ext cx="889000" cy="266700"/>
          </a:xfrm>
          <a:prstGeom prst="roundRect">
            <a:avLst>
              <a:gd name="adj" fmla="val 23809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334500" y="4368800"/>
            <a:ext cx="889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>
                <a:solidFill>
                  <a:srgbClr val="8A5200"/>
                </a:solidFill>
                <a:latin typeface="Segoe UI Semibold"/>
              </a:rPr>
              <a:t>Medium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0350500" y="4368800"/>
            <a:ext cx="889000" cy="266700"/>
          </a:xfrm>
          <a:prstGeom prst="roundRect">
            <a:avLst>
              <a:gd name="adj" fmla="val 23809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0350500" y="4368800"/>
            <a:ext cx="889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>
                <a:solidFill>
                  <a:srgbClr val="8A5200"/>
                </a:solidFill>
                <a:latin typeface="Segoe UI Semibold"/>
              </a:rPr>
              <a:t>Medium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62000" y="4889500"/>
            <a:ext cx="10668000" cy="0"/>
          </a:xfrm>
          <a:prstGeom prst="line">
            <a:avLst/>
          </a:prstGeom>
          <a:ln w="12700">
            <a:solidFill>
              <a:srgbClr val="E1E8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52500" y="4953000"/>
            <a:ext cx="4445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14212E"/>
                </a:solidFill>
                <a:latin typeface="Segoe UI Semibold"/>
              </a:rPr>
              <a:t>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460500" y="4953000"/>
            <a:ext cx="34290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14212E"/>
                </a:solidFill>
                <a:latin typeface="Segoe UI Semibold"/>
              </a:rPr>
              <a:t>Add three pages to the XML sitemap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16500" y="4953000"/>
            <a:ext cx="41275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7A"/>
                </a:solidFill>
                <a:latin typeface="Segoe UI"/>
              </a:rPr>
              <a:t>Pages missing from it are slower for Google to find.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334500" y="4978400"/>
            <a:ext cx="889000" cy="266700"/>
          </a:xfrm>
          <a:prstGeom prst="roundRect">
            <a:avLst>
              <a:gd name="adj" fmla="val 23809"/>
            </a:avLst>
          </a:prstGeom>
          <a:solidFill>
            <a:srgbClr val="E3F3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334500" y="4978400"/>
            <a:ext cx="889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>
                <a:solidFill>
                  <a:srgbClr val="1F7A3A"/>
                </a:solidFill>
                <a:latin typeface="Segoe UI Semibold"/>
              </a:rPr>
              <a:t>Low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10350500" y="4978400"/>
            <a:ext cx="889000" cy="266700"/>
          </a:xfrm>
          <a:prstGeom prst="roundRect">
            <a:avLst>
              <a:gd name="adj" fmla="val 23809"/>
            </a:avLst>
          </a:prstGeom>
          <a:solidFill>
            <a:srgbClr val="E3F3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0350500" y="4978400"/>
            <a:ext cx="889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>
                <a:solidFill>
                  <a:srgbClr val="1F7A3A"/>
                </a:solidFill>
                <a:latin typeface="Segoe UI Semibold"/>
              </a:rPr>
              <a:t>Low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762000" y="5499100"/>
            <a:ext cx="10668000" cy="0"/>
          </a:xfrm>
          <a:prstGeom prst="line">
            <a:avLst/>
          </a:prstGeom>
          <a:ln w="12700">
            <a:solidFill>
              <a:srgbClr val="E1E8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952500" y="5562600"/>
            <a:ext cx="4445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14212E"/>
                </a:solidFill>
                <a:latin typeface="Segoe UI Semibold"/>
              </a:rPr>
              <a:t>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460500" y="5562600"/>
            <a:ext cx="34290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14212E"/>
                </a:solidFill>
                <a:latin typeface="Segoe UI Semibold"/>
              </a:rPr>
              <a:t>Tidy the web stories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016500" y="5562600"/>
            <a:ext cx="41275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7A"/>
                </a:solidFill>
                <a:latin typeface="Segoe UI"/>
              </a:rPr>
              <a:t>One H1, one shorter description, and noopener on 7 links.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9334500" y="5588000"/>
            <a:ext cx="889000" cy="266700"/>
          </a:xfrm>
          <a:prstGeom prst="roundRect">
            <a:avLst>
              <a:gd name="adj" fmla="val 23809"/>
            </a:avLst>
          </a:prstGeom>
          <a:solidFill>
            <a:srgbClr val="E3F3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9334500" y="5588000"/>
            <a:ext cx="889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>
                <a:solidFill>
                  <a:srgbClr val="1F7A3A"/>
                </a:solidFill>
                <a:latin typeface="Segoe UI Semibold"/>
              </a:rPr>
              <a:t>Low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0350500" y="5588000"/>
            <a:ext cx="889000" cy="266700"/>
          </a:xfrm>
          <a:prstGeom prst="roundRect">
            <a:avLst>
              <a:gd name="adj" fmla="val 23809"/>
            </a:avLst>
          </a:prstGeom>
          <a:solidFill>
            <a:srgbClr val="E3F3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0350500" y="5588000"/>
            <a:ext cx="8890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>
                <a:solidFill>
                  <a:srgbClr val="1F7A3A"/>
                </a:solidFill>
                <a:latin typeface="Segoe UI Semibold"/>
              </a:rPr>
              <a:t>Low</a:t>
            </a:r>
          </a:p>
        </p:txBody>
      </p:sp>
      <p:sp>
        <p:nvSpPr>
          <p:cNvPr id="62" name="Rectangle 6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3" name="Connector 62"/>
          <p:cNvCxnSpPr/>
          <p:nvPr/>
        </p:nvCxnSpPr>
        <p:spPr>
          <a:xfrm>
            <a:off x="762000" y="6286500"/>
            <a:ext cx="10668000" cy="0"/>
          </a:xfrm>
          <a:prstGeom prst="line">
            <a:avLst/>
          </a:prstGeom>
          <a:ln w="12700">
            <a:solidFill>
              <a:srgbClr val="E1E8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762000" y="6426200"/>
            <a:ext cx="5715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B6B7A"/>
                </a:solidFill>
                <a:latin typeface="Segoe UI"/>
              </a:rPr>
              <a:t>Prepared by Marketingly  |  marketingly.org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525000" y="6426200"/>
            <a:ext cx="1905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5B6B7A"/>
                </a:solidFill>
                <a:latin typeface="Segoe UI"/>
              </a:rPr>
              <a:t>3 / 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62000" y="508000"/>
            <a:ext cx="330200" cy="330200"/>
          </a:xfrm>
          <a:prstGeom prst="roundRect">
            <a:avLst>
              <a:gd name="adj" fmla="val 19230"/>
            </a:avLst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62000" y="508000"/>
            <a:ext cx="330200" cy="330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FFFFFF"/>
                </a:solidFill>
                <a:latin typeface="Segoe UI Semibold"/>
              </a:rPr>
              <a:t>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3800" y="508000"/>
            <a:ext cx="3810000" cy="330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14212E"/>
                </a:solidFill>
                <a:latin typeface="Segoe UI Semibold"/>
              </a:rPr>
              <a:t>Marketingly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143000"/>
            <a:ext cx="10668000" cy="63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100" b="0">
                <a:solidFill>
                  <a:srgbClr val="14212E"/>
                </a:solidFill>
                <a:latin typeface="Segoe UI"/>
              </a:rPr>
              <a:t>Why the order is not the order of the warnings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2000" y="2032000"/>
            <a:ext cx="5207000" cy="3302000"/>
          </a:xfrm>
          <a:prstGeom prst="roundRect">
            <a:avLst>
              <a:gd name="adj" fmla="val 3846"/>
            </a:avLst>
          </a:prstGeom>
          <a:solidFill>
            <a:srgbClr val="F5F8FB"/>
          </a:solidFill>
          <a:ln w="1270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16000" y="2235200"/>
            <a:ext cx="46990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B6B7A"/>
                </a:solidFill>
                <a:latin typeface="Segoe UI Semibold"/>
              </a:rPr>
              <a:t>A CRAWL RANKS BY HOW SERIOUS A WARNING LOOKS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16000" y="2603500"/>
            <a:ext cx="46990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16000" y="2717800"/>
            <a:ext cx="50800" cy="342900"/>
          </a:xfrm>
          <a:prstGeom prst="roundRect">
            <a:avLst>
              <a:gd name="adj" fmla="val 50000"/>
            </a:avLst>
          </a:prstGeom>
          <a:solidFill>
            <a:srgbClr val="C9D5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44600" y="26035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4212E"/>
                </a:solidFill>
                <a:latin typeface="Segoe UI Semibold"/>
              </a:rPr>
              <a:t>Duplicate titles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00500" y="2603500"/>
            <a:ext cx="1587500" cy="571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B6B7A"/>
                </a:solidFill>
                <a:latin typeface="Segoe UI"/>
              </a:rPr>
              <a:t>2 category pages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16000" y="3263900"/>
            <a:ext cx="46990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16000" y="3378200"/>
            <a:ext cx="50800" cy="342900"/>
          </a:xfrm>
          <a:prstGeom prst="roundRect">
            <a:avLst>
              <a:gd name="adj" fmla="val 50000"/>
            </a:avLst>
          </a:prstGeom>
          <a:solidFill>
            <a:srgbClr val="C9D5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44600" y="32639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4212E"/>
                </a:solidFill>
                <a:latin typeface="Segoe UI Semibold"/>
              </a:rPr>
              <a:t>Missing H1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00500" y="3263900"/>
            <a:ext cx="1587500" cy="571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B6B7A"/>
                </a:solidFill>
                <a:latin typeface="Segoe UI"/>
              </a:rPr>
              <a:t>1 web story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16000" y="3924300"/>
            <a:ext cx="46990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16000" y="4038600"/>
            <a:ext cx="50800" cy="342900"/>
          </a:xfrm>
          <a:prstGeom prst="roundRect">
            <a:avLst>
              <a:gd name="adj" fmla="val 50000"/>
            </a:avLst>
          </a:prstGeom>
          <a:solidFill>
            <a:srgbClr val="C9D5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44600" y="39243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14212E"/>
                </a:solidFill>
                <a:latin typeface="Segoe UI Semibold"/>
              </a:rPr>
              <a:t>Description too long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00500" y="3924300"/>
            <a:ext cx="1587500" cy="571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5B6B7A"/>
                </a:solidFill>
                <a:latin typeface="Segoe UI"/>
              </a:rPr>
              <a:t>1 web story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6000" y="4762500"/>
            <a:ext cx="4699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5B6B7A"/>
                </a:solidFill>
                <a:latin typeface="Segoe UI Semibold"/>
              </a:rPr>
              <a:t>None of them brought a visit in 28 days.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23000" y="2032000"/>
            <a:ext cx="5207000" cy="33020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00A5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77000" y="2032000"/>
            <a:ext cx="609600" cy="50800"/>
          </a:xfrm>
          <a:prstGeom prst="roundRect">
            <a:avLst>
              <a:gd name="adj" fmla="val 50000"/>
            </a:avLst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77000" y="2235200"/>
            <a:ext cx="46990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0069AD"/>
                </a:solidFill>
                <a:latin typeface="Segoe UI Semibold"/>
              </a:rPr>
              <a:t>SEARCH DATA SHOWS WHERE PEOPLE LAND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7000" y="2603500"/>
            <a:ext cx="4699000" cy="1397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0" b="0">
                <a:solidFill>
                  <a:srgbClr val="00A5FE"/>
                </a:solidFill>
                <a:latin typeface="Segoe UI"/>
              </a:rPr>
              <a:t>6 of 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4064000"/>
            <a:ext cx="4699000" cy="317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14212E"/>
                </a:solidFill>
                <a:latin typeface="Segoe UI"/>
              </a:rPr>
              <a:t>visits from Google land on the home page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477000" y="4508500"/>
            <a:ext cx="4699000" cy="0"/>
          </a:xfrm>
          <a:prstGeom prst="line">
            <a:avLst/>
          </a:prstGeom>
          <a:ln w="12700">
            <a:solidFill>
              <a:srgbClr val="E1E8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477000" y="4635500"/>
            <a:ext cx="4699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0">
                <a:solidFill>
                  <a:srgbClr val="14212E"/>
                </a:solidFill>
                <a:latin typeface="Segoe UI Semibold"/>
              </a:rPr>
              <a:t>It is also the slowest page: 2.8 seconds.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62000" y="5524500"/>
            <a:ext cx="10668000" cy="609600"/>
          </a:xfrm>
          <a:prstGeom prst="roundRect">
            <a:avLst>
              <a:gd name="adj" fmla="val 16666"/>
            </a:avLst>
          </a:prstGeom>
          <a:solidFill>
            <a:srgbClr val="E8F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762000" y="5524500"/>
            <a:ext cx="50800" cy="609600"/>
          </a:xfrm>
          <a:prstGeom prst="roundRect">
            <a:avLst>
              <a:gd name="adj" fmla="val 50000"/>
            </a:avLst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79500" y="5524500"/>
            <a:ext cx="99060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14212E"/>
                </a:solidFill>
                <a:latin typeface="Segoe UI Semibold"/>
              </a:rPr>
              <a:t>So we put the fix with the most to gain first.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2" name="Connector 31"/>
          <p:cNvCxnSpPr/>
          <p:nvPr/>
        </p:nvCxnSpPr>
        <p:spPr>
          <a:xfrm>
            <a:off x="762000" y="6286500"/>
            <a:ext cx="10668000" cy="0"/>
          </a:xfrm>
          <a:prstGeom prst="line">
            <a:avLst/>
          </a:prstGeom>
          <a:ln w="12700">
            <a:solidFill>
              <a:srgbClr val="E1E8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62000" y="6426200"/>
            <a:ext cx="5715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B6B7A"/>
                </a:solidFill>
                <a:latin typeface="Segoe UI"/>
              </a:rPr>
              <a:t>Prepared by Marketingly  |  marketingly.org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426200"/>
            <a:ext cx="1905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5B6B7A"/>
                </a:solidFill>
                <a:latin typeface="Segoe UI"/>
              </a:rPr>
              <a:t>4 /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62000" y="508000"/>
            <a:ext cx="330200" cy="330200"/>
          </a:xfrm>
          <a:prstGeom prst="roundRect">
            <a:avLst>
              <a:gd name="adj" fmla="val 19230"/>
            </a:avLst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62000" y="508000"/>
            <a:ext cx="330200" cy="330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FFFFFF"/>
                </a:solidFill>
                <a:latin typeface="Segoe UI Semibold"/>
              </a:rPr>
              <a:t>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3800" y="508000"/>
            <a:ext cx="3810000" cy="330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14212E"/>
                </a:solidFill>
                <a:latin typeface="Segoe UI Semibold"/>
              </a:rPr>
              <a:t>Marketingly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143000"/>
            <a:ext cx="9525000" cy="63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600" b="0">
                <a:solidFill>
                  <a:srgbClr val="14212E"/>
                </a:solidFill>
                <a:latin typeface="Segoe UI"/>
              </a:rPr>
              <a:t>What happens next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2000" y="2032000"/>
            <a:ext cx="3384550" cy="298450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16000" y="2032000"/>
            <a:ext cx="609600" cy="50800"/>
          </a:xfrm>
          <a:prstGeom prst="roundRect">
            <a:avLst>
              <a:gd name="adj" fmla="val 50000"/>
            </a:avLst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16000" y="2324100"/>
            <a:ext cx="287655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0069AD"/>
                </a:solidFill>
                <a:latin typeface="Segoe UI Semibold"/>
              </a:rPr>
              <a:t>NOW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6000" y="2667000"/>
            <a:ext cx="28765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4212E"/>
                </a:solidFill>
                <a:latin typeface="Segoe UI Semibold"/>
              </a:rPr>
              <a:t>Speed up the home page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6000" y="3556000"/>
            <a:ext cx="2876550" cy="1397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0">
                <a:solidFill>
                  <a:srgbClr val="5B6B7A"/>
                </a:solidFill>
                <a:latin typeface="Segoe UI"/>
              </a:rPr>
              <a:t>Turn on caching and compression, then re-test.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0550" y="2032000"/>
            <a:ext cx="3384550" cy="298450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54550" y="2032000"/>
            <a:ext cx="609600" cy="50800"/>
          </a:xfrm>
          <a:prstGeom prst="roundRect">
            <a:avLst>
              <a:gd name="adj" fmla="val 50000"/>
            </a:avLst>
          </a:prstGeom>
          <a:solidFill>
            <a:srgbClr val="C9D5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54550" y="2324100"/>
            <a:ext cx="287655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B6B7A"/>
                </a:solidFill>
                <a:latin typeface="Segoe UI Semibold"/>
              </a:rPr>
              <a:t>NEXT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54550" y="2667000"/>
            <a:ext cx="28765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4212E"/>
                </a:solidFill>
                <a:latin typeface="Segoe UI Semibold"/>
              </a:rPr>
              <a:t>One afternoon of small fixes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4550" y="3556000"/>
            <a:ext cx="2876550" cy="1397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0">
                <a:solidFill>
                  <a:srgbClr val="5B6B7A"/>
                </a:solidFill>
                <a:latin typeface="Segoe UI"/>
              </a:rPr>
              <a:t>FAQ markup on the blog page. Three pages into the XML sitemap. Their own titles for two category pages. Seven outbound links.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39100" y="2032000"/>
            <a:ext cx="3384550" cy="298450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293100" y="2032000"/>
            <a:ext cx="609600" cy="50800"/>
          </a:xfrm>
          <a:prstGeom prst="roundRect">
            <a:avLst>
              <a:gd name="adj" fmla="val 50000"/>
            </a:avLst>
          </a:prstGeom>
          <a:solidFill>
            <a:srgbClr val="C9D5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93100" y="2324100"/>
            <a:ext cx="287655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B6B7A"/>
                </a:solidFill>
                <a:latin typeface="Segoe UI Semibold"/>
              </a:rPr>
              <a:t>THEN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93100" y="2667000"/>
            <a:ext cx="28765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14212E"/>
                </a:solidFill>
                <a:latin typeface="Segoe UI Semibold"/>
              </a:rPr>
              <a:t>Make two articles earn more clicks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100" y="3556000"/>
            <a:ext cx="2876550" cy="1397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0">
                <a:solidFill>
                  <a:srgbClr val="5B6B7A"/>
                </a:solidFill>
                <a:latin typeface="Segoe UI"/>
              </a:rPr>
              <a:t>Rewrite their titles and descriptions. Tidy the web stories: one H1, one shorter description.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5270500"/>
            <a:ext cx="10668000" cy="698500"/>
          </a:xfrm>
          <a:prstGeom prst="roundRect">
            <a:avLst>
              <a:gd name="adj" fmla="val 14545"/>
            </a:avLst>
          </a:prstGeom>
          <a:solidFill>
            <a:srgbClr val="E8F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62000" y="5270500"/>
            <a:ext cx="50800" cy="698500"/>
          </a:xfrm>
          <a:prstGeom prst="roundRect">
            <a:avLst>
              <a:gd name="adj" fmla="val 50000"/>
            </a:avLst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79500" y="5270500"/>
            <a:ext cx="9906000" cy="698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14212E"/>
                </a:solidFill>
                <a:latin typeface="Segoe UI Semibold"/>
              </a:rPr>
              <a:t>In 30 days we crawl again and show you what changed.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A5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62000" y="6286500"/>
            <a:ext cx="10668000" cy="0"/>
          </a:xfrm>
          <a:prstGeom prst="line">
            <a:avLst/>
          </a:prstGeom>
          <a:ln w="12700">
            <a:solidFill>
              <a:srgbClr val="E1E8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62000" y="6426200"/>
            <a:ext cx="5715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B6B7A"/>
                </a:solidFill>
                <a:latin typeface="Segoe UI"/>
              </a:rPr>
              <a:t>Prepared by Marketingly  |  marketingly.org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25000" y="6426200"/>
            <a:ext cx="1905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5B6B7A"/>
                </a:solidFill>
                <a:latin typeface="Segoe UI"/>
              </a:rPr>
              <a:t>5 /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